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9" r:id="rId3"/>
    <p:sldId id="260" r:id="rId4"/>
    <p:sldId id="262" r:id="rId5"/>
    <p:sldId id="275" r:id="rId6"/>
    <p:sldId id="406" r:id="rId7"/>
    <p:sldId id="422" r:id="rId8"/>
    <p:sldId id="423" r:id="rId9"/>
    <p:sldId id="425" r:id="rId10"/>
    <p:sldId id="427" r:id="rId11"/>
    <p:sldId id="431" r:id="rId12"/>
    <p:sldId id="433" r:id="rId13"/>
    <p:sldId id="432" r:id="rId14"/>
    <p:sldId id="419" r:id="rId15"/>
    <p:sldId id="276" r:id="rId16"/>
    <p:sldId id="407" r:id="rId17"/>
    <p:sldId id="408" r:id="rId18"/>
    <p:sldId id="413" r:id="rId19"/>
    <p:sldId id="414" r:id="rId20"/>
    <p:sldId id="415" r:id="rId21"/>
    <p:sldId id="416" r:id="rId22"/>
    <p:sldId id="277" r:id="rId23"/>
    <p:sldId id="278" r:id="rId24"/>
    <p:sldId id="279" r:id="rId25"/>
    <p:sldId id="280" r:id="rId26"/>
    <p:sldId id="411" r:id="rId27"/>
    <p:sldId id="283" r:id="rId28"/>
    <p:sldId id="284" r:id="rId29"/>
    <p:sldId id="285" r:id="rId30"/>
    <p:sldId id="435" r:id="rId31"/>
    <p:sldId id="287" r:id="rId32"/>
    <p:sldId id="288" r:id="rId33"/>
    <p:sldId id="289" r:id="rId34"/>
    <p:sldId id="290" r:id="rId35"/>
    <p:sldId id="434"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snapToGrid="0">
      <p:cViewPr varScale="1">
        <p:scale>
          <a:sx n="70" d="100"/>
          <a:sy n="70"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FD800-FAD2-4C0D-9E73-747FEFA18079}" type="datetimeFigureOut">
              <a:rPr lang="tr-TR" smtClean="0"/>
              <a:t>26.03.2019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B3185-9030-4B5C-9C11-F98840D40F9B}" type="slidenum">
              <a:rPr lang="tr-TR" smtClean="0"/>
              <a:t>‹#›</a:t>
            </a:fld>
            <a:endParaRPr lang="tr-TR"/>
          </a:p>
        </p:txBody>
      </p:sp>
    </p:spTree>
    <p:extLst>
      <p:ext uri="{BB962C8B-B14F-4D97-AF65-F5344CB8AC3E}">
        <p14:creationId xmlns:p14="http://schemas.microsoft.com/office/powerpoint/2010/main" val="495808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5B3185-9030-4B5C-9C11-F98840D40F9B}" type="slidenum">
              <a:rPr lang="tr-TR" smtClean="0"/>
              <a:t>2</a:t>
            </a:fld>
            <a:endParaRPr lang="tr-TR"/>
          </a:p>
        </p:txBody>
      </p:sp>
    </p:spTree>
    <p:extLst>
      <p:ext uri="{BB962C8B-B14F-4D97-AF65-F5344CB8AC3E}">
        <p14:creationId xmlns:p14="http://schemas.microsoft.com/office/powerpoint/2010/main" val="258159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5B3185-9030-4B5C-9C11-F98840D40F9B}" type="slidenum">
              <a:rPr lang="tr-TR" smtClean="0"/>
              <a:t>10</a:t>
            </a:fld>
            <a:endParaRPr lang="tr-TR"/>
          </a:p>
        </p:txBody>
      </p:sp>
    </p:spTree>
    <p:extLst>
      <p:ext uri="{BB962C8B-B14F-4D97-AF65-F5344CB8AC3E}">
        <p14:creationId xmlns:p14="http://schemas.microsoft.com/office/powerpoint/2010/main" val="330435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5B3185-9030-4B5C-9C11-F98840D40F9B}" type="slidenum">
              <a:rPr lang="tr-TR" smtClean="0"/>
              <a:t>34</a:t>
            </a:fld>
            <a:endParaRPr lang="tr-TR"/>
          </a:p>
        </p:txBody>
      </p:sp>
    </p:spTree>
    <p:extLst>
      <p:ext uri="{BB962C8B-B14F-4D97-AF65-F5344CB8AC3E}">
        <p14:creationId xmlns:p14="http://schemas.microsoft.com/office/powerpoint/2010/main" val="385609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95B3185-9030-4B5C-9C11-F98840D40F9B}" type="slidenum">
              <a:rPr lang="tr-TR" smtClean="0"/>
              <a:t>35</a:t>
            </a:fld>
            <a:endParaRPr lang="tr-TR"/>
          </a:p>
        </p:txBody>
      </p:sp>
    </p:spTree>
    <p:extLst>
      <p:ext uri="{BB962C8B-B14F-4D97-AF65-F5344CB8AC3E}">
        <p14:creationId xmlns:p14="http://schemas.microsoft.com/office/powerpoint/2010/main" val="9301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FF8593C-4A05-4076-9EBC-7EA5067A0AD1}" type="datetimeFigureOut">
              <a:rPr lang="tr-TR" smtClean="0"/>
              <a:t>26.03.2019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332807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F8593C-4A05-4076-9EBC-7EA5067A0AD1}" type="datetimeFigureOut">
              <a:rPr lang="tr-TR" smtClean="0"/>
              <a:t>26.03.2019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418908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F8593C-4A05-4076-9EBC-7EA5067A0AD1}" type="datetimeFigureOut">
              <a:rPr lang="tr-TR" smtClean="0"/>
              <a:t>26.03.2019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386743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FF8593C-4A05-4076-9EBC-7EA5067A0AD1}" type="datetimeFigureOut">
              <a:rPr lang="tr-TR" smtClean="0"/>
              <a:t>26.03.2019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400587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FF8593C-4A05-4076-9EBC-7EA5067A0AD1}" type="datetimeFigureOut">
              <a:rPr lang="tr-TR" smtClean="0"/>
              <a:t>26.03.2019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29164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FF8593C-4A05-4076-9EBC-7EA5067A0AD1}" type="datetimeFigureOut">
              <a:rPr lang="tr-TR" smtClean="0"/>
              <a:t>26.03.2019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417273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FF8593C-4A05-4076-9EBC-7EA5067A0AD1}" type="datetimeFigureOut">
              <a:rPr lang="tr-TR" smtClean="0"/>
              <a:t>26.03.2019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412585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FF8593C-4A05-4076-9EBC-7EA5067A0AD1}" type="datetimeFigureOut">
              <a:rPr lang="tr-TR" smtClean="0"/>
              <a:t>26.03.2019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158510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FF8593C-4A05-4076-9EBC-7EA5067A0AD1}" type="datetimeFigureOut">
              <a:rPr lang="tr-TR" smtClean="0"/>
              <a:t>26.03.2019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201352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FF8593C-4A05-4076-9EBC-7EA5067A0AD1}" type="datetimeFigureOut">
              <a:rPr lang="tr-TR" smtClean="0"/>
              <a:t>26.03.2019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112195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FF8593C-4A05-4076-9EBC-7EA5067A0AD1}" type="datetimeFigureOut">
              <a:rPr lang="tr-TR" smtClean="0"/>
              <a:t>26.03.2019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0F5EBDA-3DFA-4D4F-8879-C93A2560A09E}" type="slidenum">
              <a:rPr lang="tr-TR" smtClean="0"/>
              <a:t>‹#›</a:t>
            </a:fld>
            <a:endParaRPr lang="tr-TR"/>
          </a:p>
        </p:txBody>
      </p:sp>
    </p:spTree>
    <p:extLst>
      <p:ext uri="{BB962C8B-B14F-4D97-AF65-F5344CB8AC3E}">
        <p14:creationId xmlns:p14="http://schemas.microsoft.com/office/powerpoint/2010/main" val="42132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8593C-4A05-4076-9EBC-7EA5067A0AD1}" type="datetimeFigureOut">
              <a:rPr lang="tr-TR" smtClean="0"/>
              <a:t>26.03.2019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5EBDA-3DFA-4D4F-8879-C93A2560A09E}" type="slidenum">
              <a:rPr lang="tr-TR" smtClean="0"/>
              <a:t>‹#›</a:t>
            </a:fld>
            <a:endParaRPr lang="tr-TR"/>
          </a:p>
        </p:txBody>
      </p:sp>
    </p:spTree>
    <p:extLst>
      <p:ext uri="{BB962C8B-B14F-4D97-AF65-F5344CB8AC3E}">
        <p14:creationId xmlns:p14="http://schemas.microsoft.com/office/powerpoint/2010/main" val="1835856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jp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proje@ksu.edu.tr"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209406" y="2592597"/>
            <a:ext cx="6191487" cy="2995114"/>
          </a:xfrm>
        </p:spPr>
        <p:txBody>
          <a:bodyPr>
            <a:normAutofit/>
          </a:bodyPr>
          <a:lstStyle/>
          <a:p>
            <a:r>
              <a:rPr lang="tr-TR" sz="4000" b="1" dirty="0" smtClean="0">
                <a:ln w="6600">
                  <a:solidFill>
                    <a:schemeClr val="accent5">
                      <a:lumMod val="75000"/>
                    </a:schemeClr>
                  </a:solidFill>
                  <a:prstDash val="solid"/>
                </a:ln>
                <a:solidFill>
                  <a:schemeClr val="accent5">
                    <a:lumMod val="40000"/>
                    <a:lumOff val="60000"/>
                  </a:schemeClr>
                </a:solidFill>
                <a:effectLst>
                  <a:outerShdw dist="38100" dir="2700000" algn="tl" rotWithShape="0">
                    <a:srgbClr val="0070C0"/>
                  </a:outerShdw>
                </a:effectLst>
              </a:rPr>
              <a:t>PROJE GELİŞTİRME ve KOORDİNASYON BİRİMİ</a:t>
            </a:r>
          </a:p>
          <a:p>
            <a:endParaRPr lang="tr-TR" sz="1800" b="1" dirty="0" smtClean="0">
              <a:ln w="6600">
                <a:solidFill>
                  <a:schemeClr val="accent5">
                    <a:lumMod val="75000"/>
                  </a:schemeClr>
                </a:solidFill>
                <a:prstDash val="solid"/>
              </a:ln>
              <a:solidFill>
                <a:schemeClr val="accent5">
                  <a:lumMod val="40000"/>
                  <a:lumOff val="60000"/>
                </a:schemeClr>
              </a:solidFill>
              <a:effectLst>
                <a:outerShdw dist="38100" dir="2700000" algn="tl" rotWithShape="0">
                  <a:srgbClr val="0070C0"/>
                </a:outerShdw>
              </a:effectLst>
            </a:endParaRPr>
          </a:p>
          <a:p>
            <a:endParaRPr lang="tr-TR" sz="1800" b="1" dirty="0">
              <a:ln w="6600">
                <a:solidFill>
                  <a:schemeClr val="accent5">
                    <a:lumMod val="75000"/>
                  </a:schemeClr>
                </a:solidFill>
                <a:prstDash val="solid"/>
              </a:ln>
              <a:solidFill>
                <a:schemeClr val="accent5">
                  <a:lumMod val="40000"/>
                  <a:lumOff val="60000"/>
                </a:schemeClr>
              </a:solidFill>
              <a:effectLst>
                <a:outerShdw dist="38100" dir="2700000" algn="tl" rotWithShape="0">
                  <a:srgbClr val="0070C0"/>
                </a:outerShdw>
              </a:effectLst>
            </a:endParaRPr>
          </a:p>
          <a:p>
            <a:r>
              <a:rPr lang="tr-TR" sz="1800" b="1" i="1" dirty="0" smtClean="0">
                <a:ln w="6600">
                  <a:solidFill>
                    <a:schemeClr val="accent5">
                      <a:lumMod val="75000"/>
                    </a:schemeClr>
                  </a:solidFill>
                  <a:prstDash val="solid"/>
                </a:ln>
                <a:solidFill>
                  <a:schemeClr val="accent5">
                    <a:lumMod val="40000"/>
                    <a:lumOff val="60000"/>
                  </a:schemeClr>
                </a:solidFill>
              </a:rPr>
              <a:t>		               </a:t>
            </a:r>
            <a:r>
              <a:rPr lang="tr-TR" sz="1800" b="1" i="1" dirty="0" err="1" smtClean="0">
                <a:ln w="6600">
                  <a:solidFill>
                    <a:schemeClr val="accent5">
                      <a:lumMod val="75000"/>
                    </a:schemeClr>
                  </a:solidFill>
                  <a:prstDash val="solid"/>
                </a:ln>
                <a:solidFill>
                  <a:schemeClr val="accent5">
                    <a:lumMod val="40000"/>
                    <a:lumOff val="60000"/>
                  </a:schemeClr>
                </a:solidFill>
              </a:rPr>
              <a:t>Öğr</a:t>
            </a:r>
            <a:r>
              <a:rPr lang="tr-TR" sz="1800" b="1" i="1" dirty="0" smtClean="0">
                <a:ln w="6600">
                  <a:solidFill>
                    <a:schemeClr val="accent5">
                      <a:lumMod val="75000"/>
                    </a:schemeClr>
                  </a:solidFill>
                  <a:prstDash val="solid"/>
                </a:ln>
                <a:solidFill>
                  <a:schemeClr val="accent5">
                    <a:lumMod val="40000"/>
                    <a:lumOff val="60000"/>
                  </a:schemeClr>
                </a:solidFill>
              </a:rPr>
              <a:t>. Gör. Tuğberk ANÇEL</a:t>
            </a:r>
          </a:p>
          <a:p>
            <a:endParaRPr lang="tr-TR" dirty="0"/>
          </a:p>
        </p:txBody>
      </p:sp>
      <p:pic>
        <p:nvPicPr>
          <p:cNvPr id="17" name="Resim 16"/>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126781" y="213228"/>
            <a:ext cx="2178369" cy="991082"/>
          </a:xfrm>
          <a:prstGeom prst="rect">
            <a:avLst/>
          </a:prstGeom>
        </p:spPr>
      </p:pic>
      <p:pic>
        <p:nvPicPr>
          <p:cNvPr id="18" name="Resim 1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731296" y="328957"/>
            <a:ext cx="1250829" cy="702900"/>
          </a:xfrm>
          <a:prstGeom prst="rect">
            <a:avLst/>
          </a:prstGeom>
        </p:spPr>
      </p:pic>
      <p:pic>
        <p:nvPicPr>
          <p:cNvPr id="19" name="Resim 1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72954" y="5788943"/>
            <a:ext cx="1544782" cy="386196"/>
          </a:xfrm>
          <a:prstGeom prst="rect">
            <a:avLst/>
          </a:prstGeom>
        </p:spPr>
      </p:pic>
      <p:pic>
        <p:nvPicPr>
          <p:cNvPr id="20" name="Resim 19"/>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7928336" y="418177"/>
            <a:ext cx="1988704" cy="568201"/>
          </a:xfrm>
          <a:prstGeom prst="rect">
            <a:avLst/>
          </a:prstGeom>
        </p:spPr>
      </p:pic>
      <p:pic>
        <p:nvPicPr>
          <p:cNvPr id="21" name="Resim 20"/>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r="18758"/>
          <a:stretch/>
        </p:blipFill>
        <p:spPr>
          <a:xfrm>
            <a:off x="10246785" y="2616379"/>
            <a:ext cx="1735340" cy="1201509"/>
          </a:xfrm>
          <a:prstGeom prst="rect">
            <a:avLst/>
          </a:prstGeom>
          <a:ln>
            <a:noFill/>
          </a:ln>
        </p:spPr>
      </p:pic>
      <p:pic>
        <p:nvPicPr>
          <p:cNvPr id="22" name="Resim 2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8343006" y="5640105"/>
            <a:ext cx="896389" cy="580519"/>
          </a:xfrm>
          <a:prstGeom prst="rect">
            <a:avLst/>
          </a:prstGeom>
        </p:spPr>
      </p:pic>
      <p:pic>
        <p:nvPicPr>
          <p:cNvPr id="23" name="Resim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4530" y="1681268"/>
            <a:ext cx="2878347" cy="3100441"/>
          </a:xfrm>
          <a:prstGeom prst="rect">
            <a:avLst/>
          </a:prstGeom>
        </p:spPr>
      </p:pic>
      <p:pic>
        <p:nvPicPr>
          <p:cNvPr id="24" name="Resim 23"/>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0731296" y="5709188"/>
            <a:ext cx="1149906" cy="465951"/>
          </a:xfrm>
          <a:prstGeom prst="rect">
            <a:avLst/>
          </a:prstGeom>
        </p:spPr>
      </p:pic>
      <p:pic>
        <p:nvPicPr>
          <p:cNvPr id="25" name="Resim 24"/>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2593075" y="202090"/>
            <a:ext cx="1509783" cy="733323"/>
          </a:xfrm>
          <a:prstGeom prst="rect">
            <a:avLst/>
          </a:prstGeom>
        </p:spPr>
      </p:pic>
      <p:pic>
        <p:nvPicPr>
          <p:cNvPr id="26" name="Resim 25"/>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2931545" y="5574158"/>
            <a:ext cx="1463588" cy="707553"/>
          </a:xfrm>
          <a:prstGeom prst="rect">
            <a:avLst/>
          </a:prstGeom>
        </p:spPr>
      </p:pic>
      <p:pic>
        <p:nvPicPr>
          <p:cNvPr id="27" name="Resim 26"/>
          <p:cNvPicPr>
            <a:picLocks noChangeAspect="1"/>
          </p:cNvPicPr>
          <p:nvPr/>
        </p:nvPicPr>
        <p:blipFill>
          <a:blip r:embed="rId12" cstate="print">
            <a:lum bright="70000" contrast="-70000"/>
            <a:extLst>
              <a:ext uri="{28A0092B-C50C-407E-A947-70E740481C1C}">
                <a14:useLocalDpi xmlns:a14="http://schemas.microsoft.com/office/drawing/2010/main" val="0"/>
              </a:ext>
            </a:extLst>
          </a:blip>
          <a:stretch>
            <a:fillRect/>
          </a:stretch>
        </p:blipFill>
        <p:spPr>
          <a:xfrm>
            <a:off x="5804900" y="5349884"/>
            <a:ext cx="822130" cy="1098072"/>
          </a:xfrm>
          <a:prstGeom prst="rect">
            <a:avLst/>
          </a:prstGeom>
        </p:spPr>
      </p:pic>
      <p:pic>
        <p:nvPicPr>
          <p:cNvPr id="28" name="Resim 27"/>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272954" y="348102"/>
            <a:ext cx="1296198" cy="683755"/>
          </a:xfrm>
          <a:prstGeom prst="rect">
            <a:avLst/>
          </a:prstGeom>
        </p:spPr>
      </p:pic>
      <p:pic>
        <p:nvPicPr>
          <p:cNvPr id="29" name="Resim 28"/>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272954" y="2616379"/>
            <a:ext cx="604927" cy="1201509"/>
          </a:xfrm>
          <a:prstGeom prst="rect">
            <a:avLst/>
          </a:prstGeom>
        </p:spPr>
      </p:pic>
      <p:sp>
        <p:nvSpPr>
          <p:cNvPr id="31" name="Yuvarlatılmış Dikdörtgen 30"/>
          <p:cNvSpPr/>
          <p:nvPr/>
        </p:nvSpPr>
        <p:spPr>
          <a:xfrm>
            <a:off x="1569152" y="1487353"/>
            <a:ext cx="8499815" cy="35484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3417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495309" y="1266175"/>
            <a:ext cx="11163346" cy="5233423"/>
            <a:chOff x="0" y="952277"/>
            <a:chExt cx="11163346" cy="5233423"/>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 y="952277"/>
              <a:ext cx="2017505" cy="1299604"/>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283" y="952277"/>
              <a:ext cx="2019295" cy="1299600"/>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1437" y="952277"/>
              <a:ext cx="2013909" cy="1299600"/>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437" y="952277"/>
              <a:ext cx="2013909" cy="1299600"/>
            </a:xfrm>
            <a:prstGeom prst="rect">
              <a:avLst/>
            </a:prstGeom>
          </p:spPr>
        </p:pic>
        <p:pic>
          <p:nvPicPr>
            <p:cNvPr id="14" name="Resim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 y="2919189"/>
              <a:ext cx="2013909" cy="1299600"/>
            </a:xfrm>
            <a:prstGeom prst="rect">
              <a:avLst/>
            </a:prstGeom>
          </p:spPr>
        </p:pic>
        <p:pic>
          <p:nvPicPr>
            <p:cNvPr id="15" name="Resim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1" y="2919189"/>
              <a:ext cx="2015704" cy="1299600"/>
            </a:xfrm>
            <a:prstGeom prst="rect">
              <a:avLst/>
            </a:prstGeom>
          </p:spPr>
        </p:pic>
        <p:pic>
          <p:nvPicPr>
            <p:cNvPr id="16" name="Resim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5761" y="2919189"/>
              <a:ext cx="2062588" cy="1299600"/>
            </a:xfrm>
            <a:prstGeom prst="rect">
              <a:avLst/>
            </a:prstGeom>
          </p:spPr>
        </p:pic>
        <p:pic>
          <p:nvPicPr>
            <p:cNvPr id="17" name="Resim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3285" y="2919190"/>
              <a:ext cx="2008524" cy="1299600"/>
            </a:xfrm>
            <a:prstGeom prst="rect">
              <a:avLst/>
            </a:prstGeom>
          </p:spPr>
        </p:pic>
        <p:pic>
          <p:nvPicPr>
            <p:cNvPr id="19" name="Resim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27700" y="4881115"/>
              <a:ext cx="2018037" cy="1299600"/>
            </a:xfrm>
            <a:prstGeom prst="rect">
              <a:avLst/>
            </a:prstGeom>
          </p:spPr>
        </p:pic>
        <p:pic>
          <p:nvPicPr>
            <p:cNvPr id="20" name="Resim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886100"/>
              <a:ext cx="2007024" cy="1299600"/>
            </a:xfrm>
            <a:prstGeom prst="rect">
              <a:avLst/>
            </a:prstGeom>
          </p:spPr>
        </p:pic>
        <p:pic>
          <p:nvPicPr>
            <p:cNvPr id="21" name="Resim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5283" y="4881115"/>
              <a:ext cx="1993032" cy="1299600"/>
            </a:xfrm>
            <a:prstGeom prst="rect">
              <a:avLst/>
            </a:prstGeom>
          </p:spPr>
        </p:pic>
        <p:pic>
          <p:nvPicPr>
            <p:cNvPr id="22" name="Resim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68834" y="4881115"/>
              <a:ext cx="2025180" cy="1299600"/>
            </a:xfrm>
            <a:prstGeom prst="rect">
              <a:avLst/>
            </a:prstGeom>
          </p:spPr>
        </p:pic>
      </p:grpSp>
      <p:sp>
        <p:nvSpPr>
          <p:cNvPr id="23" name="Unvan 1"/>
          <p:cNvSpPr>
            <a:spLocks noGrp="1"/>
          </p:cNvSpPr>
          <p:nvPr>
            <p:ph type="title"/>
          </p:nvPr>
        </p:nvSpPr>
        <p:spPr>
          <a:xfrm>
            <a:off x="819182" y="-194433"/>
            <a:ext cx="10515600" cy="1325563"/>
          </a:xfrm>
        </p:spPr>
        <p:txBody>
          <a:bodyPr>
            <a:normAutofit/>
          </a:bodyPr>
          <a:lstStyle/>
          <a:p>
            <a:pPr algn="ctr"/>
            <a:r>
              <a:rPr lang="tr-TR" b="1" dirty="0">
                <a:solidFill>
                  <a:srgbClr val="0070C0"/>
                </a:solidFill>
                <a:latin typeface="+mn-lt"/>
              </a:rPr>
              <a:t>HORIZON 2020 </a:t>
            </a:r>
            <a:r>
              <a:rPr lang="tr-TR" b="1" dirty="0" smtClean="0">
                <a:solidFill>
                  <a:srgbClr val="0070C0"/>
                </a:solidFill>
                <a:latin typeface="+mn-lt"/>
              </a:rPr>
              <a:t>hangi alanları kapsıyor?</a:t>
            </a:r>
            <a:endParaRPr lang="tr-TR" b="1" dirty="0">
              <a:solidFill>
                <a:srgbClr val="0070C0"/>
              </a:solidFill>
              <a:latin typeface="+mn-lt"/>
            </a:endParaRPr>
          </a:p>
        </p:txBody>
      </p:sp>
    </p:spTree>
    <p:extLst>
      <p:ext uri="{BB962C8B-B14F-4D97-AF65-F5344CB8AC3E}">
        <p14:creationId xmlns:p14="http://schemas.microsoft.com/office/powerpoint/2010/main" val="398660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49605" y="1690688"/>
            <a:ext cx="4692790" cy="5054886"/>
          </a:xfrm>
          <a:prstGeom prst="rect">
            <a:avLst/>
          </a:prstGeom>
        </p:spPr>
      </p:pic>
      <p:graphicFrame>
        <p:nvGraphicFramePr>
          <p:cNvPr id="9" name="Tablo 8"/>
          <p:cNvGraphicFramePr>
            <a:graphicFrameLocks noGrp="1"/>
          </p:cNvGraphicFramePr>
          <p:nvPr>
            <p:extLst>
              <p:ext uri="{D42A27DB-BD31-4B8C-83A1-F6EECF244321}">
                <p14:modId xmlns:p14="http://schemas.microsoft.com/office/powerpoint/2010/main" val="2722018840"/>
              </p:ext>
            </p:extLst>
          </p:nvPr>
        </p:nvGraphicFramePr>
        <p:xfrm>
          <a:off x="2" y="-1"/>
          <a:ext cx="12191998" cy="6858000"/>
        </p:xfrm>
        <a:graphic>
          <a:graphicData uri="http://schemas.openxmlformats.org/drawingml/2006/table">
            <a:tbl>
              <a:tblPr>
                <a:tableStyleId>{5C22544A-7EE6-4342-B048-85BDC9FD1C3A}</a:tableStyleId>
              </a:tblPr>
              <a:tblGrid>
                <a:gridCol w="598227"/>
                <a:gridCol w="9733658"/>
                <a:gridCol w="1860113"/>
              </a:tblGrid>
              <a:tr h="515279">
                <a:tc>
                  <a:txBody>
                    <a:bodyPr/>
                    <a:lstStyle/>
                    <a:p>
                      <a:pPr algn="ctr" fontAlgn="ctr"/>
                      <a:endParaRPr lang="tr-TR" sz="15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400" b="1" u="none" strike="noStrike" dirty="0" smtClean="0">
                          <a:effectLst/>
                        </a:rPr>
                        <a:t>HORİZON</a:t>
                      </a:r>
                      <a:r>
                        <a:rPr lang="tr-TR" sz="2400" b="1" u="none" strike="noStrike" baseline="0" dirty="0" smtClean="0">
                          <a:effectLst/>
                        </a:rPr>
                        <a:t> 2020 KAPSAMINDA AÇIK OLAN PROJE ÇAĞRI KONULARI</a:t>
                      </a:r>
                      <a:endParaRPr lang="tr-TR" sz="2400" b="1"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1800" b="1" u="none" strike="noStrike" dirty="0">
                          <a:effectLst/>
                        </a:rPr>
                        <a:t>Son Başvuru Tarihi</a:t>
                      </a:r>
                      <a:endParaRPr lang="tr-TR" sz="1800" b="1" i="0" u="none" strike="noStrike" dirty="0">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dirty="0">
                          <a:effectLst/>
                        </a:rPr>
                        <a:t>1</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Avrupa Düşük Maliyetli Uzay </a:t>
                      </a:r>
                      <a:r>
                        <a:rPr lang="tr-TR" sz="2000" u="none" strike="noStrike" dirty="0" err="1">
                          <a:effectLst/>
                        </a:rPr>
                        <a:t>Lansmanı</a:t>
                      </a:r>
                      <a:r>
                        <a:rPr lang="tr-TR" sz="2000" u="none" strike="noStrike" dirty="0">
                          <a:effectLst/>
                        </a:rPr>
                        <a:t> için EIC </a:t>
                      </a:r>
                      <a:r>
                        <a:rPr lang="tr-TR" sz="2000" u="none" strike="noStrike" dirty="0" err="1">
                          <a:effectLst/>
                        </a:rPr>
                        <a:t>Horizon</a:t>
                      </a:r>
                      <a:r>
                        <a:rPr lang="tr-TR" sz="2000" u="none" strike="noStrike" dirty="0">
                          <a:effectLst/>
                        </a:rPr>
                        <a:t> </a:t>
                      </a:r>
                      <a:r>
                        <a:rPr lang="tr-TR" sz="2000" u="none" strike="noStrike" dirty="0" smtClean="0">
                          <a:effectLst/>
                        </a:rPr>
                        <a:t>Ödülü </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01.06.2021</a:t>
                      </a:r>
                      <a:endParaRPr lang="tr-TR" sz="2000" b="0" i="0" u="none" strike="noStrike">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a:effectLst/>
                        </a:rPr>
                        <a:t>2</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Güneşten Gelen Yakıt: Yapay Fotosentez için EIC </a:t>
                      </a:r>
                      <a:r>
                        <a:rPr lang="tr-TR" sz="2000" u="none" strike="noStrike" dirty="0" err="1">
                          <a:effectLst/>
                        </a:rPr>
                        <a:t>Horizon</a:t>
                      </a:r>
                      <a:r>
                        <a:rPr lang="tr-TR" sz="2000" u="none" strike="noStrike" dirty="0">
                          <a:effectLst/>
                        </a:rPr>
                        <a:t> Ödülü</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03.02.2021</a:t>
                      </a:r>
                      <a:endParaRPr lang="tr-TR" sz="2000" b="0" i="0" u="none" strike="noStrike">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a:effectLst/>
                        </a:rPr>
                        <a:t>3</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Araçlara Yönelik Yenilikçi Piller için EIC </a:t>
                      </a:r>
                      <a:r>
                        <a:rPr lang="tr-TR" sz="2000" u="none" strike="noStrike" dirty="0" err="1">
                          <a:effectLst/>
                        </a:rPr>
                        <a:t>Horizon</a:t>
                      </a:r>
                      <a:r>
                        <a:rPr lang="tr-TR" sz="2000" u="none" strike="noStrike" dirty="0">
                          <a:effectLst/>
                        </a:rPr>
                        <a:t> Ödülü</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17.12.2020</a:t>
                      </a:r>
                      <a:endParaRPr lang="tr-TR" sz="2000" b="0" i="0" u="none" strike="noStrike">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a:effectLst/>
                        </a:rPr>
                        <a:t>4</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Salgınlara Erken Uyarı için EIC </a:t>
                      </a:r>
                      <a:r>
                        <a:rPr lang="tr-TR" sz="2000" u="none" strike="noStrike" dirty="0" err="1">
                          <a:effectLst/>
                        </a:rPr>
                        <a:t>Horizon</a:t>
                      </a:r>
                      <a:r>
                        <a:rPr lang="tr-TR" sz="2000" u="none" strike="noStrike" dirty="0">
                          <a:effectLst/>
                        </a:rPr>
                        <a:t> Ödülü</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01.09.2020</a:t>
                      </a:r>
                      <a:endParaRPr lang="tr-TR" sz="2000" b="0" i="0" u="none" strike="noStrike">
                        <a:solidFill>
                          <a:srgbClr val="000000"/>
                        </a:solidFill>
                        <a:effectLst/>
                        <a:latin typeface="Calibri" panose="020F0502020204030204" pitchFamily="34" charset="0"/>
                      </a:endParaRPr>
                    </a:p>
                  </a:txBody>
                  <a:tcPr marL="7677" marR="7677" marT="7677" marB="0" anchor="ctr"/>
                </a:tc>
              </a:tr>
              <a:tr h="511574">
                <a:tc>
                  <a:txBody>
                    <a:bodyPr/>
                    <a:lstStyle/>
                    <a:p>
                      <a:pPr algn="ctr" fontAlgn="ctr"/>
                      <a:r>
                        <a:rPr lang="tr-TR" sz="2000" u="none" strike="noStrike">
                          <a:effectLst/>
                        </a:rPr>
                        <a:t>5</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İnsani Yardım İçin Uygun Fiyatlı Teknoloji için EIC </a:t>
                      </a:r>
                      <a:r>
                        <a:rPr lang="tr-TR" sz="2000" u="none" strike="noStrike" dirty="0" err="1">
                          <a:effectLst/>
                        </a:rPr>
                        <a:t>Horizon</a:t>
                      </a:r>
                      <a:r>
                        <a:rPr lang="tr-TR" sz="2000" u="none" strike="noStrike" dirty="0">
                          <a:effectLst/>
                        </a:rPr>
                        <a:t> Ödülü</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15.01.2020</a:t>
                      </a:r>
                      <a:endParaRPr lang="tr-TR" sz="2000" b="0" i="0" u="none" strike="noStrike">
                        <a:solidFill>
                          <a:srgbClr val="000000"/>
                        </a:solidFill>
                        <a:effectLst/>
                        <a:latin typeface="Calibri" panose="020F0502020204030204" pitchFamily="34" charset="0"/>
                      </a:endParaRPr>
                    </a:p>
                  </a:txBody>
                  <a:tcPr marL="7677" marR="7677" marT="7677" marB="0" anchor="ctr"/>
                </a:tc>
              </a:tr>
              <a:tr h="681497">
                <a:tc>
                  <a:txBody>
                    <a:bodyPr/>
                    <a:lstStyle/>
                    <a:p>
                      <a:pPr algn="ctr" fontAlgn="ctr"/>
                      <a:r>
                        <a:rPr lang="tr-TR" sz="2000" u="none" strike="noStrike">
                          <a:effectLst/>
                        </a:rPr>
                        <a:t>6</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smtClean="0">
                          <a:effectLst/>
                        </a:rPr>
                        <a:t>Toplumsal zorluklara doğa bazlı çözümler geliştirmek için çok </a:t>
                      </a:r>
                      <a:r>
                        <a:rPr lang="tr-TR" sz="2000" u="none" strike="noStrike" dirty="0" err="1" smtClean="0">
                          <a:effectLst/>
                        </a:rPr>
                        <a:t>paydaşlı</a:t>
                      </a:r>
                      <a:r>
                        <a:rPr lang="tr-TR" sz="2000" u="none" strike="noStrike" dirty="0" smtClean="0">
                          <a:effectLst/>
                        </a:rPr>
                        <a:t> diyalog platformu: takip projesi</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04.09.2019</a:t>
                      </a:r>
                      <a:endParaRPr lang="tr-TR" sz="2000" b="0" i="0" u="none" strike="noStrike">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a:effectLst/>
                        </a:rPr>
                        <a:t>7</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Sürdürülebilir </a:t>
                      </a:r>
                      <a:r>
                        <a:rPr lang="tr-TR" sz="2000" u="none" strike="noStrike" dirty="0" err="1">
                          <a:effectLst/>
                        </a:rPr>
                        <a:t>Nano</a:t>
                      </a:r>
                      <a:r>
                        <a:rPr lang="tr-TR" sz="2000" u="none" strike="noStrike" dirty="0">
                          <a:effectLst/>
                        </a:rPr>
                        <a:t> </a:t>
                      </a:r>
                      <a:r>
                        <a:rPr lang="tr-TR" sz="2000" u="none" strike="noStrike" dirty="0" smtClean="0">
                          <a:effectLst/>
                        </a:rPr>
                        <a:t>Üretim Projesi</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03.09.2019</a:t>
                      </a:r>
                      <a:endParaRPr lang="tr-TR" sz="2000" b="0" i="0" u="none" strike="noStrike">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a:effectLst/>
                        </a:rPr>
                        <a:t>8</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Sosyal Fayda Blokları için EIC </a:t>
                      </a:r>
                      <a:r>
                        <a:rPr lang="tr-TR" sz="2000" u="none" strike="noStrike" dirty="0" err="1">
                          <a:effectLst/>
                        </a:rPr>
                        <a:t>Horizon</a:t>
                      </a:r>
                      <a:r>
                        <a:rPr lang="tr-TR" sz="2000" u="none" strike="noStrike" dirty="0">
                          <a:effectLst/>
                        </a:rPr>
                        <a:t> Ödülü</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03.09.2019</a:t>
                      </a:r>
                      <a:endParaRPr lang="tr-TR" sz="2000" b="0" i="0" u="none" strike="noStrike">
                        <a:solidFill>
                          <a:srgbClr val="000000"/>
                        </a:solidFill>
                        <a:effectLst/>
                        <a:latin typeface="Calibri" panose="020F0502020204030204" pitchFamily="34" charset="0"/>
                      </a:endParaRPr>
                    </a:p>
                  </a:txBody>
                  <a:tcPr marL="7677" marR="7677" marT="7677" marB="0" anchor="ctr"/>
                </a:tc>
              </a:tr>
              <a:tr h="515279">
                <a:tc>
                  <a:txBody>
                    <a:bodyPr/>
                    <a:lstStyle/>
                    <a:p>
                      <a:pPr algn="ctr" fontAlgn="ctr"/>
                      <a:r>
                        <a:rPr lang="tr-TR" sz="2000" u="none" strike="noStrike">
                          <a:effectLst/>
                        </a:rPr>
                        <a:t>9</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Belgesel standartlara destek </a:t>
                      </a:r>
                      <a:r>
                        <a:rPr lang="tr-TR" sz="2000" u="none" strike="noStrike" dirty="0" smtClean="0">
                          <a:effectLst/>
                        </a:rPr>
                        <a:t>çağrı</a:t>
                      </a:r>
                      <a:r>
                        <a:rPr lang="tr-TR" sz="2000" u="none" strike="noStrike" baseline="0" dirty="0" smtClean="0">
                          <a:effectLst/>
                        </a:rPr>
                        <a:t> programı</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03.09.2019</a:t>
                      </a:r>
                      <a:endParaRPr lang="tr-TR" sz="2000" b="0" i="0" u="none" strike="noStrike">
                        <a:solidFill>
                          <a:srgbClr val="000000"/>
                        </a:solidFill>
                        <a:effectLst/>
                        <a:latin typeface="Calibri" panose="020F0502020204030204" pitchFamily="34" charset="0"/>
                      </a:endParaRPr>
                    </a:p>
                  </a:txBody>
                  <a:tcPr marL="7677" marR="7677" marT="7677" marB="0" anchor="ctr"/>
                </a:tc>
              </a:tr>
              <a:tr h="626401">
                <a:tc>
                  <a:txBody>
                    <a:bodyPr/>
                    <a:lstStyle/>
                    <a:p>
                      <a:pPr algn="ctr" fontAlgn="ctr"/>
                      <a:r>
                        <a:rPr lang="tr-TR" sz="2000" u="none" strike="noStrike">
                          <a:effectLst/>
                        </a:rPr>
                        <a:t>10</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Avrupa'da düşük karbonlu enerji araştırma </a:t>
                      </a:r>
                      <a:r>
                        <a:rPr lang="tr-TR" sz="2000" u="none" strike="noStrike" dirty="0" err="1">
                          <a:effectLst/>
                        </a:rPr>
                        <a:t>veritabanlarının</a:t>
                      </a:r>
                      <a:r>
                        <a:rPr lang="tr-TR" sz="2000" u="none" strike="noStrike" dirty="0">
                          <a:effectLst/>
                        </a:rPr>
                        <a:t> </a:t>
                      </a:r>
                      <a:r>
                        <a:rPr lang="tr-TR" sz="2000" u="none" strike="noStrike" dirty="0" smtClean="0">
                          <a:effectLst/>
                        </a:rPr>
                        <a:t>açılmasına yönelik destek programı</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27.08.2019</a:t>
                      </a:r>
                      <a:endParaRPr lang="tr-TR" sz="2000" b="0" i="0" u="none" strike="noStrike">
                        <a:solidFill>
                          <a:srgbClr val="000000"/>
                        </a:solidFill>
                        <a:effectLst/>
                        <a:latin typeface="Calibri" panose="020F0502020204030204" pitchFamily="34" charset="0"/>
                      </a:endParaRPr>
                    </a:p>
                  </a:txBody>
                  <a:tcPr marL="7677" marR="7677" marT="7677" marB="0" anchor="ctr"/>
                </a:tc>
              </a:tr>
              <a:tr h="448143">
                <a:tc>
                  <a:txBody>
                    <a:bodyPr/>
                    <a:lstStyle/>
                    <a:p>
                      <a:pPr algn="ctr" fontAlgn="ctr"/>
                      <a:r>
                        <a:rPr lang="tr-TR" sz="2000" u="none" strike="noStrike">
                          <a:effectLst/>
                        </a:rPr>
                        <a:t>11</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Dalga Enerjisi Araştırma ve Geliştirme için Avrupa Ticaret Öncesi Tedarik Programı</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a:effectLst/>
                        </a:rPr>
                        <a:t>27.08.2019</a:t>
                      </a:r>
                      <a:endParaRPr lang="tr-TR" sz="2000" b="0" i="0" u="none" strike="noStrike">
                        <a:solidFill>
                          <a:srgbClr val="000000"/>
                        </a:solidFill>
                        <a:effectLst/>
                        <a:latin typeface="Calibri" panose="020F0502020204030204" pitchFamily="34" charset="0"/>
                      </a:endParaRPr>
                    </a:p>
                  </a:txBody>
                  <a:tcPr marL="7677" marR="7677" marT="7677" marB="0" anchor="ctr"/>
                </a:tc>
              </a:tr>
              <a:tr h="468153">
                <a:tc>
                  <a:txBody>
                    <a:bodyPr/>
                    <a:lstStyle/>
                    <a:p>
                      <a:pPr algn="ctr" fontAlgn="ctr"/>
                      <a:r>
                        <a:rPr lang="tr-TR" sz="2000" u="none" strike="noStrike">
                          <a:effectLst/>
                        </a:rPr>
                        <a:t>12</a:t>
                      </a:r>
                      <a:endParaRPr lang="tr-TR" sz="2000" b="0" i="0" u="none" strike="noStrike">
                        <a:solidFill>
                          <a:srgbClr val="000000"/>
                        </a:solidFill>
                        <a:effectLst/>
                        <a:latin typeface="Calibri" panose="020F0502020204030204" pitchFamily="34" charset="0"/>
                      </a:endParaRPr>
                    </a:p>
                  </a:txBody>
                  <a:tcPr marL="7677" marR="7677" marT="7677" marB="0" anchor="ctr"/>
                </a:tc>
                <a:tc>
                  <a:txBody>
                    <a:bodyPr/>
                    <a:lstStyle/>
                    <a:p>
                      <a:pPr algn="l" fontAlgn="ctr"/>
                      <a:r>
                        <a:rPr lang="tr-TR" sz="2000" u="none" strike="noStrike" dirty="0">
                          <a:effectLst/>
                        </a:rPr>
                        <a:t>SET Plan Uygulama Planlarının </a:t>
                      </a:r>
                      <a:r>
                        <a:rPr lang="tr-TR" sz="2000" u="none" strike="noStrike" dirty="0" smtClean="0">
                          <a:effectLst/>
                        </a:rPr>
                        <a:t>Gerçekleştirilmesine Yönelik Destek Programı</a:t>
                      </a:r>
                      <a:endParaRPr lang="tr-TR" sz="2000" b="0" i="0" u="none" strike="noStrike" dirty="0">
                        <a:solidFill>
                          <a:srgbClr val="000000"/>
                        </a:solidFill>
                        <a:effectLst/>
                        <a:latin typeface="Calibri" panose="020F0502020204030204" pitchFamily="34" charset="0"/>
                      </a:endParaRPr>
                    </a:p>
                  </a:txBody>
                  <a:tcPr marL="7677" marR="7677" marT="7677" marB="0" anchor="ctr"/>
                </a:tc>
                <a:tc>
                  <a:txBody>
                    <a:bodyPr/>
                    <a:lstStyle/>
                    <a:p>
                      <a:pPr algn="ctr" fontAlgn="ctr"/>
                      <a:r>
                        <a:rPr lang="tr-TR" sz="2000" u="none" strike="noStrike" dirty="0">
                          <a:effectLst/>
                        </a:rPr>
                        <a:t>27.08.2019</a:t>
                      </a:r>
                      <a:endParaRPr lang="tr-TR" sz="2000" b="0" i="0" u="none" strike="noStrike" dirty="0">
                        <a:solidFill>
                          <a:srgbClr val="000000"/>
                        </a:solidFill>
                        <a:effectLst/>
                        <a:latin typeface="Calibri" panose="020F0502020204030204" pitchFamily="34" charset="0"/>
                      </a:endParaRPr>
                    </a:p>
                  </a:txBody>
                  <a:tcPr marL="7677" marR="7677" marT="7677" marB="0" anchor="ctr"/>
                </a:tc>
              </a:tr>
            </a:tbl>
          </a:graphicData>
        </a:graphic>
      </p:graphicFrame>
    </p:spTree>
    <p:extLst>
      <p:ext uri="{BB962C8B-B14F-4D97-AF65-F5344CB8AC3E}">
        <p14:creationId xmlns:p14="http://schemas.microsoft.com/office/powerpoint/2010/main" val="1070734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598039172"/>
              </p:ext>
            </p:extLst>
          </p:nvPr>
        </p:nvGraphicFramePr>
        <p:xfrm>
          <a:off x="0" y="0"/>
          <a:ext cx="12192000" cy="6858001"/>
        </p:xfrm>
        <a:graphic>
          <a:graphicData uri="http://schemas.openxmlformats.org/drawingml/2006/table">
            <a:tbl>
              <a:tblPr>
                <a:tableStyleId>{5C22544A-7EE6-4342-B048-85BDC9FD1C3A}</a:tableStyleId>
              </a:tblPr>
              <a:tblGrid>
                <a:gridCol w="598228"/>
                <a:gridCol w="9733659"/>
                <a:gridCol w="1860113"/>
              </a:tblGrid>
              <a:tr h="571419">
                <a:tc>
                  <a:txBody>
                    <a:bodyPr/>
                    <a:lstStyle/>
                    <a:p>
                      <a:pPr algn="ctr" fontAlgn="ctr"/>
                      <a:r>
                        <a:rPr lang="tr-TR" sz="2000" u="none" strike="noStrike" dirty="0">
                          <a:effectLst/>
                        </a:rPr>
                        <a:t>13</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ERA-NET Ortak Fonu Enerji Sistemlerinin ve Ağlarının Dijitalleşmesinde </a:t>
                      </a:r>
                      <a:r>
                        <a:rPr lang="tr-TR" sz="2000" u="none" strike="noStrike" dirty="0" smtClean="0">
                          <a:effectLst/>
                        </a:rPr>
                        <a:t>İşbirliği Programı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27.08.2019</a:t>
                      </a:r>
                      <a:endParaRPr lang="tr-TR" sz="2000" b="0" i="0" u="none" strike="noStrike">
                        <a:solidFill>
                          <a:srgbClr val="000000"/>
                        </a:solidFill>
                        <a:effectLst/>
                        <a:latin typeface="Calibri" panose="020F0502020204030204" pitchFamily="34" charset="0"/>
                      </a:endParaRPr>
                    </a:p>
                  </a:txBody>
                  <a:tcPr marL="4386" marR="4386" marT="4386" marB="0" anchor="ctr"/>
                </a:tc>
              </a:tr>
              <a:tr h="888875">
                <a:tc>
                  <a:txBody>
                    <a:bodyPr/>
                    <a:lstStyle/>
                    <a:p>
                      <a:pPr algn="ctr" fontAlgn="ctr"/>
                      <a:r>
                        <a:rPr lang="tr-TR" sz="2000" u="none" strike="noStrike">
                          <a:effectLst/>
                        </a:rPr>
                        <a:t>14</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Medeni hukuk, ceza hukuku veya temel hakları kapsayan adli eğitim konusundaki uluslararası projeleri desteklemek için eylem bursları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27.06.2019</a:t>
                      </a:r>
                      <a:endParaRPr lang="tr-TR" sz="2000" b="0" i="0" u="none" strike="noStrike">
                        <a:solidFill>
                          <a:srgbClr val="000000"/>
                        </a:solidFill>
                        <a:effectLst/>
                        <a:latin typeface="Calibri" panose="020F0502020204030204" pitchFamily="34" charset="0"/>
                      </a:endParaRPr>
                    </a:p>
                  </a:txBody>
                  <a:tcPr marL="4386" marR="4386" marT="4386" marB="0" anchor="ctr"/>
                </a:tc>
              </a:tr>
              <a:tr h="498504">
                <a:tc>
                  <a:txBody>
                    <a:bodyPr/>
                    <a:lstStyle/>
                    <a:p>
                      <a:pPr algn="ctr" fontAlgn="ctr"/>
                      <a:r>
                        <a:rPr lang="tr-TR" sz="2000" u="none" strike="noStrike">
                          <a:effectLst/>
                        </a:rPr>
                        <a:t>15</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Ulusal Roman platformlarını desteklemek için sınırlı teklif çağrısı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20.06.2019</a:t>
                      </a:r>
                      <a:endParaRPr lang="tr-TR" sz="2000" b="0" i="0" u="none" strike="noStrike">
                        <a:solidFill>
                          <a:srgbClr val="000000"/>
                        </a:solidFill>
                        <a:effectLst/>
                        <a:latin typeface="Calibri" panose="020F0502020204030204" pitchFamily="34" charset="0"/>
                      </a:endParaRPr>
                    </a:p>
                  </a:txBody>
                  <a:tcPr marL="4386" marR="4386" marT="4386" marB="0" anchor="ctr"/>
                </a:tc>
              </a:tr>
              <a:tr h="485607">
                <a:tc>
                  <a:txBody>
                    <a:bodyPr/>
                    <a:lstStyle/>
                    <a:p>
                      <a:pPr algn="ctr" fontAlgn="ctr"/>
                      <a:r>
                        <a:rPr lang="tr-TR" sz="2000" u="none" strike="noStrike">
                          <a:effectLst/>
                        </a:rPr>
                        <a:t>16</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Ayrımcılık yasağı ilkesinin etkili bir şekilde uygulanmasının teşvik edilmesi için teklif çağrısı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20.06.2019</a:t>
                      </a:r>
                      <a:endParaRPr lang="tr-TR" sz="2000" b="0" i="0" u="none" strike="noStrike">
                        <a:solidFill>
                          <a:srgbClr val="000000"/>
                        </a:solidFill>
                        <a:effectLst/>
                        <a:latin typeface="Calibri" panose="020F0502020204030204" pitchFamily="34" charset="0"/>
                      </a:endParaRPr>
                    </a:p>
                  </a:txBody>
                  <a:tcPr marL="4386" marR="4386" marT="4386" marB="0" anchor="ctr"/>
                </a:tc>
              </a:tr>
              <a:tr h="904748">
                <a:tc>
                  <a:txBody>
                    <a:bodyPr/>
                    <a:lstStyle/>
                    <a:p>
                      <a:pPr algn="ctr" fontAlgn="ctr"/>
                      <a:r>
                        <a:rPr lang="tr-TR" sz="2000" u="none" strike="noStrike">
                          <a:effectLst/>
                        </a:rPr>
                        <a:t>17</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Araba gövdesi, Koşu Takımı, Frenler, Kapılar, Modüler iç ve HVAC gibi büyük alt sistemlere uygulanan yeni nesil haddeleme ürünlerine yönelik yeni teknolojik konseptlerin geliştirilmesi</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460310">
                <a:tc>
                  <a:txBody>
                    <a:bodyPr/>
                    <a:lstStyle/>
                    <a:p>
                      <a:pPr algn="ctr" fontAlgn="ctr"/>
                      <a:r>
                        <a:rPr lang="tr-TR" sz="2000" u="none" strike="noStrike">
                          <a:effectLst/>
                        </a:rPr>
                        <a:t>18</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Entegre </a:t>
                      </a:r>
                      <a:r>
                        <a:rPr lang="tr-TR" sz="2000" u="none" strike="noStrike" dirty="0" err="1">
                          <a:effectLst/>
                        </a:rPr>
                        <a:t>mobilite</a:t>
                      </a:r>
                      <a:r>
                        <a:rPr lang="tr-TR" sz="2000" u="none" strike="noStrike" dirty="0">
                          <a:effectLst/>
                        </a:rPr>
                        <a:t> yönetimi (I2M), Enerji, Gürültü ve </a:t>
                      </a:r>
                      <a:r>
                        <a:rPr lang="tr-TR" sz="2000" u="none" strike="noStrike" dirty="0" smtClean="0">
                          <a:effectLst/>
                        </a:rPr>
                        <a:t>Titreşim Programı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359593">
                <a:tc>
                  <a:txBody>
                    <a:bodyPr/>
                    <a:lstStyle/>
                    <a:p>
                      <a:pPr algn="ctr" fontAlgn="ctr"/>
                      <a:r>
                        <a:rPr lang="tr-TR" sz="2000" u="none" strike="noStrike">
                          <a:effectLst/>
                        </a:rPr>
                        <a:t>19</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Akıllı varlık yönetimi </a:t>
                      </a:r>
                      <a:r>
                        <a:rPr lang="tr-TR" sz="2000" u="none" strike="noStrike" dirty="0" smtClean="0">
                          <a:effectLst/>
                        </a:rPr>
                        <a:t>sonlandırma teklif çağrısı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498504">
                <a:tc>
                  <a:txBody>
                    <a:bodyPr/>
                    <a:lstStyle/>
                    <a:p>
                      <a:pPr algn="ctr" fontAlgn="ctr"/>
                      <a:r>
                        <a:rPr lang="tr-TR" sz="2000" u="none" strike="noStrike">
                          <a:effectLst/>
                        </a:rPr>
                        <a:t>20</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Akıllı, veri tabanlı varlıklar ve verimli demiryolu </a:t>
                      </a:r>
                      <a:r>
                        <a:rPr lang="tr-TR" sz="2000" u="none" strike="noStrike" dirty="0" smtClean="0">
                          <a:effectLst/>
                        </a:rPr>
                        <a:t>taşımacılığı teklif çağrısı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498504">
                <a:tc>
                  <a:txBody>
                    <a:bodyPr/>
                    <a:lstStyle/>
                    <a:p>
                      <a:pPr algn="ctr" fontAlgn="ctr"/>
                      <a:r>
                        <a:rPr lang="tr-TR" sz="2000" u="none" strike="noStrike">
                          <a:effectLst/>
                        </a:rPr>
                        <a:t>21</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pt-BR" sz="2000" u="none" strike="noStrike" dirty="0">
                          <a:effectLst/>
                        </a:rPr>
                        <a:t>S2R Sistem Mimarisi ve Kavramsal Veri </a:t>
                      </a:r>
                      <a:r>
                        <a:rPr lang="pt-BR" sz="2000" u="none" strike="noStrike" dirty="0" smtClean="0">
                          <a:effectLst/>
                        </a:rPr>
                        <a:t>Modeli</a:t>
                      </a:r>
                      <a:r>
                        <a:rPr lang="tr-TR" sz="2000" u="none" strike="noStrike" dirty="0" smtClean="0">
                          <a:effectLst/>
                        </a:rPr>
                        <a:t> Programı</a:t>
                      </a:r>
                      <a:endParaRPr lang="pt-B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833840">
                <a:tc>
                  <a:txBody>
                    <a:bodyPr/>
                    <a:lstStyle/>
                    <a:p>
                      <a:pPr algn="ctr" fontAlgn="ctr"/>
                      <a:r>
                        <a:rPr lang="tr-TR" sz="2000" u="none" strike="noStrike">
                          <a:effectLst/>
                        </a:rPr>
                        <a:t>22</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Gelişmiş otomasyon sistemleri (</a:t>
                      </a:r>
                      <a:r>
                        <a:rPr lang="tr-TR" sz="2000" u="none" strike="noStrike" dirty="0" err="1">
                          <a:effectLst/>
                        </a:rPr>
                        <a:t>Freight</a:t>
                      </a:r>
                      <a:r>
                        <a:rPr lang="tr-TR" sz="2000" u="none" strike="noStrike" dirty="0">
                          <a:effectLst/>
                        </a:rPr>
                        <a:t> ATO GoA4 dahil), tren bütünlüğü, nesne denetleyicisi (IP2 ve IP5) için faaliyetlerin </a:t>
                      </a:r>
                      <a:r>
                        <a:rPr lang="tr-TR" sz="2000" u="none" strike="noStrike" dirty="0" smtClean="0">
                          <a:effectLst/>
                        </a:rPr>
                        <a:t>tamamlanması</a:t>
                      </a:r>
                      <a:r>
                        <a:rPr lang="tr-TR" sz="2000" u="none" strike="noStrike" baseline="0" dirty="0" smtClean="0">
                          <a:effectLst/>
                        </a:rPr>
                        <a:t> programı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498504">
                <a:tc>
                  <a:txBody>
                    <a:bodyPr/>
                    <a:lstStyle/>
                    <a:p>
                      <a:pPr algn="ctr" fontAlgn="ctr"/>
                      <a:r>
                        <a:rPr lang="tr-TR" sz="2000" u="none" strike="noStrike">
                          <a:effectLst/>
                        </a:rPr>
                        <a:t>23</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Lokomotif </a:t>
                      </a:r>
                      <a:r>
                        <a:rPr lang="tr-TR" sz="2000" u="none" strike="noStrike" dirty="0" smtClean="0">
                          <a:effectLst/>
                        </a:rPr>
                        <a:t>bujisi </a:t>
                      </a:r>
                      <a:r>
                        <a:rPr lang="tr-TR" sz="2000" u="none" strike="noStrike" dirty="0">
                          <a:effectLst/>
                        </a:rPr>
                        <a:t>için duruma dayalı ve koruyucu </a:t>
                      </a:r>
                      <a:r>
                        <a:rPr lang="tr-TR" sz="2000" u="none" strike="noStrike" dirty="0" smtClean="0">
                          <a:effectLst/>
                        </a:rPr>
                        <a:t>bakım programı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4386" marR="4386" marT="4386" marB="0" anchor="ctr"/>
                </a:tc>
              </a:tr>
              <a:tr h="359593">
                <a:tc>
                  <a:txBody>
                    <a:bodyPr/>
                    <a:lstStyle/>
                    <a:p>
                      <a:pPr algn="ctr" fontAlgn="ctr"/>
                      <a:r>
                        <a:rPr lang="tr-TR" sz="2000" u="none" strike="noStrike">
                          <a:effectLst/>
                        </a:rPr>
                        <a:t>24</a:t>
                      </a:r>
                      <a:endParaRPr lang="tr-TR" sz="2000" b="0" i="0" u="none" strike="noStrike">
                        <a:solidFill>
                          <a:srgbClr val="000000"/>
                        </a:solidFill>
                        <a:effectLst/>
                        <a:latin typeface="Calibri" panose="020F0502020204030204" pitchFamily="34" charset="0"/>
                      </a:endParaRPr>
                    </a:p>
                  </a:txBody>
                  <a:tcPr marL="4386" marR="4386" marT="4386" marB="0" anchor="ctr"/>
                </a:tc>
                <a:tc>
                  <a:txBody>
                    <a:bodyPr/>
                    <a:lstStyle/>
                    <a:p>
                      <a:pPr algn="l" fontAlgn="ctr"/>
                      <a:r>
                        <a:rPr lang="tr-TR" sz="2000" u="none" strike="noStrike" dirty="0">
                          <a:effectLst/>
                        </a:rPr>
                        <a:t>Gürültü ve </a:t>
                      </a:r>
                      <a:r>
                        <a:rPr lang="tr-TR" sz="2000" u="none" strike="noStrike" dirty="0" smtClean="0">
                          <a:effectLst/>
                        </a:rPr>
                        <a:t>Titreşim teklif çağrısı</a:t>
                      </a:r>
                      <a:endParaRPr lang="tr-TR" sz="2000" b="0" i="0" u="none" strike="noStrike" dirty="0">
                        <a:solidFill>
                          <a:srgbClr val="000000"/>
                        </a:solidFill>
                        <a:effectLst/>
                        <a:latin typeface="Calibri" panose="020F0502020204030204" pitchFamily="34" charset="0"/>
                      </a:endParaRPr>
                    </a:p>
                  </a:txBody>
                  <a:tcPr marL="4386" marR="4386" marT="4386" marB="0" anchor="ctr"/>
                </a:tc>
                <a:tc>
                  <a:txBody>
                    <a:bodyPr/>
                    <a:lstStyle/>
                    <a:p>
                      <a:pPr algn="ctr" fontAlgn="ctr"/>
                      <a:r>
                        <a:rPr lang="tr-TR" sz="2000" u="none" strike="noStrike" dirty="0">
                          <a:effectLst/>
                        </a:rPr>
                        <a:t>18.06.2019</a:t>
                      </a:r>
                      <a:endParaRPr lang="tr-TR" sz="2000" b="0" i="0" u="none" strike="noStrike" dirty="0">
                        <a:solidFill>
                          <a:srgbClr val="000000"/>
                        </a:solidFill>
                        <a:effectLst/>
                        <a:latin typeface="Calibri" panose="020F0502020204030204" pitchFamily="34" charset="0"/>
                      </a:endParaRPr>
                    </a:p>
                  </a:txBody>
                  <a:tcPr marL="4386" marR="4386" marT="4386" marB="0" anchor="ctr"/>
                </a:tc>
              </a:tr>
            </a:tbl>
          </a:graphicData>
        </a:graphic>
      </p:graphicFrame>
    </p:spTree>
    <p:extLst>
      <p:ext uri="{BB962C8B-B14F-4D97-AF65-F5344CB8AC3E}">
        <p14:creationId xmlns:p14="http://schemas.microsoft.com/office/powerpoint/2010/main" val="3322153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700144108"/>
              </p:ext>
            </p:extLst>
          </p:nvPr>
        </p:nvGraphicFramePr>
        <p:xfrm>
          <a:off x="0" y="0"/>
          <a:ext cx="12192000" cy="6858000"/>
        </p:xfrm>
        <a:graphic>
          <a:graphicData uri="http://schemas.openxmlformats.org/drawingml/2006/table">
            <a:tbl>
              <a:tblPr>
                <a:tableStyleId>{5C22544A-7EE6-4342-B048-85BDC9FD1C3A}</a:tableStyleId>
              </a:tblPr>
              <a:tblGrid>
                <a:gridCol w="598228"/>
                <a:gridCol w="9733659"/>
                <a:gridCol w="1860113"/>
              </a:tblGrid>
              <a:tr h="525822">
                <a:tc>
                  <a:txBody>
                    <a:bodyPr/>
                    <a:lstStyle/>
                    <a:p>
                      <a:pPr algn="ctr" fontAlgn="ctr"/>
                      <a:r>
                        <a:rPr lang="tr-TR" sz="2000" u="none" strike="noStrike" dirty="0">
                          <a:effectLst/>
                        </a:rPr>
                        <a:t>25</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Otonom yük treni için gelişmiş engel tespiti ve takip izinsiz giriş </a:t>
                      </a:r>
                      <a:r>
                        <a:rPr lang="tr-TR" sz="2000" u="none" strike="noStrike" dirty="0" smtClean="0">
                          <a:effectLst/>
                        </a:rPr>
                        <a:t>sistemi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460096">
                <a:tc>
                  <a:txBody>
                    <a:bodyPr/>
                    <a:lstStyle/>
                    <a:p>
                      <a:pPr algn="ctr" fontAlgn="ctr"/>
                      <a:r>
                        <a:rPr lang="tr-TR" sz="2000" u="none" strike="noStrike">
                          <a:effectLst/>
                        </a:rPr>
                        <a:t>26</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Dil engellerini </a:t>
                      </a:r>
                      <a:r>
                        <a:rPr lang="tr-TR" sz="2000" u="none" strike="noStrike" dirty="0" smtClean="0">
                          <a:effectLst/>
                        </a:rPr>
                        <a:t>aşmak teklif çağrısı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525822">
                <a:tc>
                  <a:txBody>
                    <a:bodyPr/>
                    <a:lstStyle/>
                    <a:p>
                      <a:pPr algn="ctr" fontAlgn="ctr"/>
                      <a:r>
                        <a:rPr lang="tr-TR" sz="2000" u="none" strike="noStrike">
                          <a:effectLst/>
                        </a:rPr>
                        <a:t>27</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Yeni nesil Koşu Takımı araçları, metodolojileri ve teknolojik </a:t>
                      </a:r>
                      <a:r>
                        <a:rPr lang="tr-TR" sz="2000" u="none" strike="noStrike" dirty="0" smtClean="0">
                          <a:effectLst/>
                        </a:rPr>
                        <a:t>gelişimi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492959">
                <a:tc>
                  <a:txBody>
                    <a:bodyPr/>
                    <a:lstStyle/>
                    <a:p>
                      <a:pPr algn="ctr" fontAlgn="ctr"/>
                      <a:r>
                        <a:rPr lang="tr-TR" sz="2000" u="none" strike="noStrike">
                          <a:effectLst/>
                        </a:rPr>
                        <a:t>28</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Demiryolu sektörü için yapay </a:t>
                      </a:r>
                      <a:r>
                        <a:rPr lang="tr-TR" sz="2000" u="none" strike="noStrike" dirty="0" smtClean="0">
                          <a:effectLst/>
                        </a:rPr>
                        <a:t>zeka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525822">
                <a:tc>
                  <a:txBody>
                    <a:bodyPr/>
                    <a:lstStyle/>
                    <a:p>
                      <a:pPr algn="ctr" fontAlgn="ctr"/>
                      <a:r>
                        <a:rPr lang="tr-TR" sz="2000" u="none" strike="noStrike">
                          <a:effectLst/>
                        </a:rPr>
                        <a:t>29</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Demiryolu ortamında Örgün Yöntemlerin kullanımı için gösterici </a:t>
                      </a:r>
                      <a:r>
                        <a:rPr lang="tr-TR" sz="2000" u="none" strike="noStrike" dirty="0" smtClean="0">
                          <a:effectLst/>
                        </a:rPr>
                        <a:t>gelişimi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509391">
                <a:tc>
                  <a:txBody>
                    <a:bodyPr/>
                    <a:lstStyle/>
                    <a:p>
                      <a:pPr algn="ctr" fontAlgn="ctr"/>
                      <a:r>
                        <a:rPr lang="tr-TR" sz="2000" u="none" strike="noStrike">
                          <a:effectLst/>
                        </a:rPr>
                        <a:t>30</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Trafik Yönetimi için gösterici platformun </a:t>
                      </a:r>
                      <a:r>
                        <a:rPr lang="tr-TR" sz="2000" u="none" strike="noStrike" dirty="0" smtClean="0">
                          <a:effectLst/>
                        </a:rPr>
                        <a:t>geliştirilmesine yönelik destek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525822">
                <a:tc>
                  <a:txBody>
                    <a:bodyPr/>
                    <a:lstStyle/>
                    <a:p>
                      <a:pPr algn="ctr" fontAlgn="ctr"/>
                      <a:r>
                        <a:rPr lang="tr-TR" sz="2000" u="none" strike="noStrike">
                          <a:effectLst/>
                        </a:rPr>
                        <a:t>31</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Gelecek nesil fren sistemleri için teknik göstericilerin </a:t>
                      </a:r>
                      <a:r>
                        <a:rPr lang="tr-TR" sz="2000" u="none" strike="noStrike" dirty="0" smtClean="0">
                          <a:effectLst/>
                        </a:rPr>
                        <a:t>geliştirilmesine yönelik destek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452276">
                <a:tc>
                  <a:txBody>
                    <a:bodyPr/>
                    <a:lstStyle/>
                    <a:p>
                      <a:pPr algn="ctr" fontAlgn="ctr"/>
                      <a:r>
                        <a:rPr lang="tr-TR" sz="2000" u="none" strike="noStrike">
                          <a:effectLst/>
                        </a:rPr>
                        <a:t>32</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Demiryolları </a:t>
                      </a:r>
                      <a:r>
                        <a:rPr lang="tr-TR" sz="2000" u="none" strike="noStrike" dirty="0" smtClean="0">
                          <a:effectLst/>
                        </a:rPr>
                        <a:t>ve tren modülerliği için hafif </a:t>
                      </a:r>
                      <a:r>
                        <a:rPr lang="tr-TR" sz="2000" u="none" strike="noStrike" dirty="0">
                          <a:effectLst/>
                        </a:rPr>
                        <a:t>malzeme ve yenilikçi </a:t>
                      </a:r>
                      <a:r>
                        <a:rPr lang="tr-TR" sz="2000" u="none" strike="noStrike" dirty="0" smtClean="0">
                          <a:effectLst/>
                        </a:rPr>
                        <a:t>yapılar</a:t>
                      </a:r>
                      <a:r>
                        <a:rPr lang="tr-TR" sz="2000" u="none" strike="noStrike" baseline="0" dirty="0" smtClean="0">
                          <a:effectLst/>
                        </a:rPr>
                        <a:t>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525823">
                <a:tc>
                  <a:txBody>
                    <a:bodyPr/>
                    <a:lstStyle/>
                    <a:p>
                      <a:pPr algn="ctr" fontAlgn="ctr"/>
                      <a:r>
                        <a:rPr lang="tr-TR" sz="2000" u="none" strike="noStrike">
                          <a:effectLst/>
                        </a:rPr>
                        <a:t>33</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Demiryolları ve toplu taşıma için gelecekteki çekiş </a:t>
                      </a:r>
                      <a:r>
                        <a:rPr lang="tr-TR" sz="2000" u="none" strike="noStrike" dirty="0" smtClean="0">
                          <a:effectLst/>
                        </a:rPr>
                        <a:t>gücü teklif çağrısı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525822">
                <a:tc>
                  <a:txBody>
                    <a:bodyPr/>
                    <a:lstStyle/>
                    <a:p>
                      <a:pPr algn="ctr" fontAlgn="ctr"/>
                      <a:r>
                        <a:rPr lang="tr-TR" sz="2000" u="none" strike="noStrike">
                          <a:effectLst/>
                        </a:rPr>
                        <a:t>34</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Tamamlayıcı Seyahat Uzman </a:t>
                      </a:r>
                      <a:r>
                        <a:rPr lang="tr-TR" sz="2000" u="none" strike="noStrike" dirty="0" smtClean="0">
                          <a:effectLst/>
                        </a:rPr>
                        <a:t>Hizmetleri Programı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18.06.2019</a:t>
                      </a:r>
                      <a:endParaRPr lang="tr-TR" sz="2000" b="0" i="0" u="none" strike="noStrike">
                        <a:solidFill>
                          <a:srgbClr val="000000"/>
                        </a:solidFill>
                        <a:effectLst/>
                        <a:latin typeface="Calibri" panose="020F0502020204030204" pitchFamily="34" charset="0"/>
                      </a:endParaRPr>
                    </a:p>
                  </a:txBody>
                  <a:tcPr marL="5199" marR="5199" marT="5199" marB="0" anchor="ctr"/>
                </a:tc>
              </a:tr>
              <a:tr h="870894">
                <a:tc>
                  <a:txBody>
                    <a:bodyPr/>
                    <a:lstStyle/>
                    <a:p>
                      <a:pPr algn="ctr" fontAlgn="ctr"/>
                      <a:r>
                        <a:rPr lang="tr-TR" sz="2000" u="none" strike="noStrike">
                          <a:effectLst/>
                        </a:rPr>
                        <a:t>35</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Ulusal veya ulus ötesi e-Adalet projelerini desteklemeye yönelik eylem hibeleri için teklif çağrısı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a:effectLst/>
                        </a:rPr>
                        <a:t>13.06.2019</a:t>
                      </a:r>
                      <a:endParaRPr lang="tr-TR" sz="2000" b="0" i="0" u="none" strike="noStrike">
                        <a:solidFill>
                          <a:srgbClr val="000000"/>
                        </a:solidFill>
                        <a:effectLst/>
                        <a:latin typeface="Calibri" panose="020F0502020204030204" pitchFamily="34" charset="0"/>
                      </a:endParaRPr>
                    </a:p>
                  </a:txBody>
                  <a:tcPr marL="5199" marR="5199" marT="5199" marB="0" anchor="ctr"/>
                </a:tc>
              </a:tr>
              <a:tr h="917451">
                <a:tc>
                  <a:txBody>
                    <a:bodyPr/>
                    <a:lstStyle/>
                    <a:p>
                      <a:pPr algn="ctr" fontAlgn="ctr"/>
                      <a:r>
                        <a:rPr lang="tr-TR" sz="2000" u="none" strike="noStrike">
                          <a:effectLst/>
                        </a:rPr>
                        <a:t>36</a:t>
                      </a:r>
                      <a:endParaRPr lang="tr-TR" sz="2000" b="0" i="0" u="none" strike="noStrike">
                        <a:solidFill>
                          <a:srgbClr val="000000"/>
                        </a:solidFill>
                        <a:effectLst/>
                        <a:latin typeface="Calibri" panose="020F0502020204030204" pitchFamily="34" charset="0"/>
                      </a:endParaRPr>
                    </a:p>
                  </a:txBody>
                  <a:tcPr marL="5199" marR="5199" marT="5199" marB="0" anchor="ctr"/>
                </a:tc>
                <a:tc>
                  <a:txBody>
                    <a:bodyPr/>
                    <a:lstStyle/>
                    <a:p>
                      <a:pPr algn="l" fontAlgn="ctr"/>
                      <a:r>
                        <a:rPr lang="tr-TR" sz="2000" u="none" strike="noStrike" dirty="0">
                          <a:effectLst/>
                        </a:rPr>
                        <a:t>Çocuklara, gençlere ve kadınlara yönelik her türlü şiddetten korunma ve bunlarla mücadele için teklif çağrısı</a:t>
                      </a:r>
                      <a:endParaRPr lang="tr-TR" sz="200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tr-TR" sz="2000" u="none" strike="noStrike" dirty="0">
                          <a:effectLst/>
                        </a:rPr>
                        <a:t>13.06.2019</a:t>
                      </a:r>
                      <a:endParaRPr lang="tr-TR" sz="2000" b="0" i="0" u="none" strike="noStrike" dirty="0">
                        <a:solidFill>
                          <a:srgbClr val="000000"/>
                        </a:solidFill>
                        <a:effectLst/>
                        <a:latin typeface="Calibri" panose="020F0502020204030204" pitchFamily="34" charset="0"/>
                      </a:endParaRPr>
                    </a:p>
                  </a:txBody>
                  <a:tcPr marL="5199" marR="5199" marT="5199" marB="0" anchor="ctr"/>
                </a:tc>
              </a:tr>
            </a:tbl>
          </a:graphicData>
        </a:graphic>
      </p:graphicFrame>
    </p:spTree>
    <p:extLst>
      <p:ext uri="{BB962C8B-B14F-4D97-AF65-F5344CB8AC3E}">
        <p14:creationId xmlns:p14="http://schemas.microsoft.com/office/powerpoint/2010/main" val="1247628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301"/>
            <a:ext cx="12192000" cy="5141724"/>
          </a:xfrm>
          <a:prstGeom prst="rect">
            <a:avLst/>
          </a:prstGeom>
        </p:spPr>
      </p:pic>
    </p:spTree>
    <p:extLst>
      <p:ext uri="{BB962C8B-B14F-4D97-AF65-F5344CB8AC3E}">
        <p14:creationId xmlns:p14="http://schemas.microsoft.com/office/powerpoint/2010/main" val="495302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err="1">
                <a:solidFill>
                  <a:srgbClr val="0070C0"/>
                </a:solidFill>
                <a:latin typeface="+mn-lt"/>
              </a:rPr>
              <a:t>Erasmus</a:t>
            </a:r>
            <a:r>
              <a:rPr lang="tr-TR" b="1" dirty="0">
                <a:solidFill>
                  <a:srgbClr val="0070C0"/>
                </a:solidFill>
                <a:latin typeface="+mn-lt"/>
              </a:rPr>
              <a:t>+ Programı</a:t>
            </a:r>
          </a:p>
        </p:txBody>
      </p:sp>
      <p:sp>
        <p:nvSpPr>
          <p:cNvPr id="3" name="İçerik Yer Tutucusu 2"/>
          <p:cNvSpPr>
            <a:spLocks noGrp="1"/>
          </p:cNvSpPr>
          <p:nvPr>
            <p:ph idx="1"/>
          </p:nvPr>
        </p:nvSpPr>
        <p:spPr/>
        <p:txBody>
          <a:bodyPr>
            <a:normAutofit lnSpcReduction="10000"/>
          </a:bodyPr>
          <a:lstStyle/>
          <a:p>
            <a:pPr algn="just"/>
            <a:r>
              <a:rPr lang="tr-TR" dirty="0"/>
              <a:t>2014-2020 yılları arasında uygulanmakta olan </a:t>
            </a:r>
            <a:r>
              <a:rPr lang="tr-TR" dirty="0" err="1"/>
              <a:t>Erasmus</a:t>
            </a:r>
            <a:r>
              <a:rPr lang="tr-TR" dirty="0"/>
              <a:t>+ Programı ile kişilere, yaş ve eğitim geçmişlerine bakılmaksızın yeni beceriler kazandırılması, onların kişisel gelişimlerinin güçlendirilmesi ve istihdam olanaklarının artırılması amaçlanmaktadır. </a:t>
            </a:r>
            <a:endParaRPr lang="tr-TR" dirty="0" smtClean="0"/>
          </a:p>
          <a:p>
            <a:pPr algn="just"/>
            <a:r>
              <a:rPr lang="tr-TR" dirty="0" err="1"/>
              <a:t>Erasmus</a:t>
            </a:r>
            <a:r>
              <a:rPr lang="tr-TR" dirty="0"/>
              <a:t>+ Programı 1 Ocak 2014 itibarıyla uygulanmaya başlayan; eğitim</a:t>
            </a:r>
            <a:r>
              <a:rPr lang="tr-TR" dirty="0" smtClean="0"/>
              <a:t>, öğretim, </a:t>
            </a:r>
            <a:r>
              <a:rPr lang="tr-TR" dirty="0"/>
              <a:t>gençlik ve spor alanlarında farklı yaş grupları ve farklı hedef kitlelere yönelik destekler içeren çatı programın genel adıdır. </a:t>
            </a:r>
            <a:endParaRPr lang="tr-TR" dirty="0" smtClean="0"/>
          </a:p>
          <a:p>
            <a:pPr algn="just"/>
            <a:r>
              <a:rPr lang="tr-TR" dirty="0" err="1" smtClean="0"/>
              <a:t>Erasmus</a:t>
            </a:r>
            <a:r>
              <a:rPr lang="tr-TR" dirty="0"/>
              <a:t>+ Programı içerisinde, önceki programlarda olduğu gibi okul eğitimi, yükseköğretim, mesleki eğitim, yetişkin eğitimi ve gençlik alanına yönelik destekler devam etmekte, bununla birlikte spor alanındaki projelere de hibe desteği sağlanmaktadır.</a:t>
            </a:r>
          </a:p>
        </p:txBody>
      </p:sp>
      <p:pic>
        <p:nvPicPr>
          <p:cNvPr id="6" name="Resi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432876" y="27204"/>
            <a:ext cx="2627517" cy="750719"/>
          </a:xfrm>
          <a:prstGeom prst="rect">
            <a:avLst/>
          </a:prstGeom>
        </p:spPr>
      </p:pic>
      <p:pic>
        <p:nvPicPr>
          <p:cNvPr id="7" name="Resim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90101" y="94168"/>
            <a:ext cx="1474926" cy="778035"/>
          </a:xfrm>
          <a:prstGeom prst="rect">
            <a:avLst/>
          </a:prstGeom>
        </p:spPr>
      </p:pic>
      <p:pic>
        <p:nvPicPr>
          <p:cNvPr id="8" name="Resim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2973691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7285"/>
            <a:ext cx="10515600" cy="1325563"/>
          </a:xfrm>
        </p:spPr>
        <p:txBody>
          <a:bodyPr>
            <a:normAutofit fontScale="90000"/>
          </a:bodyPr>
          <a:lstStyle/>
          <a:p>
            <a:pPr algn="ctr"/>
            <a:r>
              <a:rPr lang="tr-TR" b="1" dirty="0" smtClean="0">
                <a:solidFill>
                  <a:srgbClr val="0070C0"/>
                </a:solidFill>
                <a:latin typeface="+mn-lt"/>
              </a:rPr>
              <a:t/>
            </a:r>
            <a:br>
              <a:rPr lang="tr-TR" b="1" dirty="0" smtClean="0">
                <a:solidFill>
                  <a:srgbClr val="0070C0"/>
                </a:solidFill>
                <a:latin typeface="+mn-lt"/>
              </a:rPr>
            </a:br>
            <a:r>
              <a:rPr lang="tr-TR" b="1" dirty="0" err="1" smtClean="0">
                <a:solidFill>
                  <a:srgbClr val="0070C0"/>
                </a:solidFill>
                <a:latin typeface="+mn-lt"/>
              </a:rPr>
              <a:t>Erasmus</a:t>
            </a:r>
            <a:r>
              <a:rPr lang="tr-TR" b="1" dirty="0">
                <a:solidFill>
                  <a:srgbClr val="0070C0"/>
                </a:solidFill>
                <a:latin typeface="+mn-lt"/>
              </a:rPr>
              <a:t>+ </a:t>
            </a:r>
            <a:r>
              <a:rPr lang="tr-TR" b="1" dirty="0" smtClean="0">
                <a:solidFill>
                  <a:srgbClr val="0070C0"/>
                </a:solidFill>
                <a:latin typeface="+mn-lt"/>
              </a:rPr>
              <a:t>Programı Hangi Alanları Destekliyor?</a:t>
            </a:r>
            <a:endParaRPr lang="tr-TR" b="1" dirty="0">
              <a:solidFill>
                <a:srgbClr val="0070C0"/>
              </a:solidFill>
              <a:latin typeface="+mn-lt"/>
            </a:endParaRPr>
          </a:p>
        </p:txBody>
      </p:sp>
      <p:sp>
        <p:nvSpPr>
          <p:cNvPr id="3" name="İçerik Yer Tutucusu 2"/>
          <p:cNvSpPr>
            <a:spLocks noGrp="1"/>
          </p:cNvSpPr>
          <p:nvPr>
            <p:ph idx="1"/>
          </p:nvPr>
        </p:nvSpPr>
        <p:spPr>
          <a:xfrm>
            <a:off x="838200" y="2106577"/>
            <a:ext cx="10515600" cy="3926312"/>
          </a:xfrm>
        </p:spPr>
        <p:txBody>
          <a:bodyPr>
            <a:normAutofit/>
          </a:bodyPr>
          <a:lstStyle/>
          <a:p>
            <a:pPr marL="0" indent="0" fontAlgn="base">
              <a:buNone/>
            </a:pPr>
            <a:r>
              <a:rPr lang="tr-TR" dirty="0" err="1" smtClean="0"/>
              <a:t>Erasmus</a:t>
            </a:r>
            <a:r>
              <a:rPr lang="tr-TR" dirty="0"/>
              <a:t>+ Programı kapsamında desteklenen faaliyetler temel olarak 3 Ana Eylem (AE, </a:t>
            </a:r>
            <a:r>
              <a:rPr lang="tr-TR" dirty="0" err="1"/>
              <a:t>Key</a:t>
            </a:r>
            <a:r>
              <a:rPr lang="tr-TR" dirty="0"/>
              <a:t> Action, KA)  ve 2 Özel Eylem altında toplanıyor</a:t>
            </a:r>
            <a:r>
              <a:rPr lang="tr-TR" dirty="0" smtClean="0"/>
              <a:t>:</a:t>
            </a:r>
          </a:p>
          <a:p>
            <a:pPr marL="0" indent="0" fontAlgn="base">
              <a:buNone/>
            </a:pPr>
            <a:endParaRPr lang="tr-TR" dirty="0" smtClean="0"/>
          </a:p>
          <a:p>
            <a:pPr fontAlgn="base"/>
            <a:r>
              <a:rPr lang="tr-TR" dirty="0" smtClean="0"/>
              <a:t>Ana </a:t>
            </a:r>
            <a:r>
              <a:rPr lang="tr-TR" dirty="0"/>
              <a:t>Eylem 1: Bireylerin Öğrenme Hareketliliği</a:t>
            </a:r>
          </a:p>
          <a:p>
            <a:pPr fontAlgn="base"/>
            <a:r>
              <a:rPr lang="tr-TR" dirty="0"/>
              <a:t>Ana Eylem 2: Yenilik ve İyi Uygulamaların Değişimi için İşbirliği</a:t>
            </a:r>
          </a:p>
          <a:p>
            <a:pPr fontAlgn="base"/>
            <a:r>
              <a:rPr lang="tr-TR" dirty="0"/>
              <a:t>Ana </a:t>
            </a:r>
            <a:r>
              <a:rPr lang="tr-TR" dirty="0" smtClean="0"/>
              <a:t>Eylem 3</a:t>
            </a:r>
            <a:r>
              <a:rPr lang="tr-TR" dirty="0"/>
              <a:t>: Politika Reformuna Destek</a:t>
            </a:r>
          </a:p>
          <a:p>
            <a:pPr fontAlgn="base"/>
            <a:r>
              <a:rPr lang="tr-TR" dirty="0"/>
              <a:t>Özel </a:t>
            </a:r>
            <a:r>
              <a:rPr lang="tr-TR" dirty="0" smtClean="0"/>
              <a:t>Eylem 1</a:t>
            </a:r>
            <a:r>
              <a:rPr lang="tr-TR" dirty="0"/>
              <a:t>: Jean </a:t>
            </a:r>
            <a:r>
              <a:rPr lang="tr-TR" dirty="0" err="1"/>
              <a:t>Monnet</a:t>
            </a:r>
            <a:r>
              <a:rPr lang="tr-TR" dirty="0"/>
              <a:t> Programı</a:t>
            </a:r>
          </a:p>
          <a:p>
            <a:pPr fontAlgn="base"/>
            <a:r>
              <a:rPr lang="tr-TR" dirty="0"/>
              <a:t>Özel </a:t>
            </a:r>
            <a:r>
              <a:rPr lang="tr-TR" dirty="0" smtClean="0"/>
              <a:t>Eylem 2</a:t>
            </a:r>
            <a:r>
              <a:rPr lang="tr-TR" dirty="0"/>
              <a:t>: Spor Destekleri</a:t>
            </a:r>
          </a:p>
          <a:p>
            <a:pPr algn="just"/>
            <a:endParaRPr lang="tr-TR" dirty="0"/>
          </a:p>
        </p:txBody>
      </p:sp>
      <p:pic>
        <p:nvPicPr>
          <p:cNvPr id="6" name="Resi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432876" y="27204"/>
            <a:ext cx="2627517" cy="750719"/>
          </a:xfrm>
          <a:prstGeom prst="rect">
            <a:avLst/>
          </a:prstGeom>
        </p:spPr>
      </p:pic>
      <p:pic>
        <p:nvPicPr>
          <p:cNvPr id="7" name="Resim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90101" y="94168"/>
            <a:ext cx="1474926" cy="778035"/>
          </a:xfrm>
          <a:prstGeom prst="rect">
            <a:avLst/>
          </a:prstGeom>
        </p:spPr>
      </p:pic>
      <p:pic>
        <p:nvPicPr>
          <p:cNvPr id="8" name="Resim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1775060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7285"/>
            <a:ext cx="10515600" cy="1325563"/>
          </a:xfrm>
        </p:spPr>
        <p:txBody>
          <a:bodyPr>
            <a:normAutofit fontScale="90000"/>
          </a:bodyPr>
          <a:lstStyle/>
          <a:p>
            <a:pPr algn="ctr"/>
            <a:r>
              <a:rPr lang="tr-TR" b="1" dirty="0" smtClean="0">
                <a:solidFill>
                  <a:srgbClr val="0070C0"/>
                </a:solidFill>
                <a:latin typeface="+mn-lt"/>
              </a:rPr>
              <a:t/>
            </a:r>
            <a:br>
              <a:rPr lang="tr-TR" b="1" dirty="0" smtClean="0">
                <a:solidFill>
                  <a:srgbClr val="0070C0"/>
                </a:solidFill>
                <a:latin typeface="+mn-lt"/>
              </a:rPr>
            </a:br>
            <a:r>
              <a:rPr lang="tr-TR" b="1" dirty="0" smtClean="0">
                <a:solidFill>
                  <a:srgbClr val="0070C0"/>
                </a:solidFill>
                <a:latin typeface="+mn-lt"/>
              </a:rPr>
              <a:t>Ana Eylem </a:t>
            </a:r>
            <a:r>
              <a:rPr lang="tr-TR" b="1" dirty="0">
                <a:solidFill>
                  <a:srgbClr val="0070C0"/>
                </a:solidFill>
                <a:latin typeface="+mn-lt"/>
              </a:rPr>
              <a:t>1: </a:t>
            </a:r>
            <a:r>
              <a:rPr lang="tr-TR" b="1" dirty="0" smtClean="0">
                <a:solidFill>
                  <a:srgbClr val="0070C0"/>
                </a:solidFill>
                <a:latin typeface="+mn-lt"/>
              </a:rPr>
              <a:t>Bireylerin Öğrenme Hareketliliği</a:t>
            </a:r>
            <a:endParaRPr lang="tr-TR" b="1" dirty="0">
              <a:solidFill>
                <a:srgbClr val="0070C0"/>
              </a:solidFill>
              <a:latin typeface="+mn-lt"/>
            </a:endParaRPr>
          </a:p>
        </p:txBody>
      </p:sp>
      <p:sp>
        <p:nvSpPr>
          <p:cNvPr id="3" name="İçerik Yer Tutucusu 2"/>
          <p:cNvSpPr>
            <a:spLocks noGrp="1"/>
          </p:cNvSpPr>
          <p:nvPr>
            <p:ph idx="1"/>
          </p:nvPr>
        </p:nvSpPr>
        <p:spPr>
          <a:xfrm>
            <a:off x="838200" y="1842448"/>
            <a:ext cx="10515600" cy="4723243"/>
          </a:xfrm>
        </p:spPr>
        <p:txBody>
          <a:bodyPr>
            <a:normAutofit fontScale="85000" lnSpcReduction="20000"/>
          </a:bodyPr>
          <a:lstStyle/>
          <a:p>
            <a:pPr marL="0" indent="0" algn="just" fontAlgn="base">
              <a:buNone/>
            </a:pPr>
            <a:r>
              <a:rPr lang="tr-TR" dirty="0" err="1"/>
              <a:t>Erasmus</a:t>
            </a:r>
            <a:r>
              <a:rPr lang="tr-TR" dirty="0"/>
              <a:t>+ Programı; 5 milyondan fazla kişi için AB sınırları içinde ve/veya dışında bireylere öğrenme fırsatları sağlamaktadır. Bireylerin öğrenme hareketliliğine yönelik faaliyetler aşağıdaki biçimlerde olabilir</a:t>
            </a:r>
            <a:r>
              <a:rPr lang="tr-TR" dirty="0" smtClean="0"/>
              <a:t>:</a:t>
            </a:r>
          </a:p>
          <a:p>
            <a:pPr marL="0" indent="0" algn="just" fontAlgn="base">
              <a:buNone/>
            </a:pPr>
            <a:endParaRPr lang="tr-TR" dirty="0"/>
          </a:p>
          <a:p>
            <a:pPr marL="0" indent="0" fontAlgn="base">
              <a:buNone/>
            </a:pPr>
            <a:r>
              <a:rPr lang="tr-TR" dirty="0" smtClean="0">
                <a:solidFill>
                  <a:srgbClr val="0070C0"/>
                </a:solidFill>
              </a:rPr>
              <a:t>1) Okul </a:t>
            </a:r>
            <a:r>
              <a:rPr lang="tr-TR" dirty="0">
                <a:solidFill>
                  <a:srgbClr val="0070C0"/>
                </a:solidFill>
              </a:rPr>
              <a:t>Eğitimi</a:t>
            </a:r>
          </a:p>
          <a:p>
            <a:pPr marL="0" indent="0" fontAlgn="base">
              <a:buNone/>
            </a:pPr>
            <a:r>
              <a:rPr lang="tr-TR" dirty="0" smtClean="0">
                <a:solidFill>
                  <a:srgbClr val="0070C0"/>
                </a:solidFill>
              </a:rPr>
              <a:t>2) Mesleki </a:t>
            </a:r>
            <a:r>
              <a:rPr lang="tr-TR" dirty="0">
                <a:solidFill>
                  <a:srgbClr val="0070C0"/>
                </a:solidFill>
              </a:rPr>
              <a:t>Eğitim</a:t>
            </a:r>
          </a:p>
          <a:p>
            <a:pPr marL="0" indent="0" fontAlgn="base">
              <a:buNone/>
            </a:pPr>
            <a:r>
              <a:rPr lang="tr-TR" b="1" dirty="0" smtClean="0">
                <a:solidFill>
                  <a:srgbClr val="FF0000"/>
                </a:solidFill>
              </a:rPr>
              <a:t>3) Yükseköğretim</a:t>
            </a:r>
            <a:endParaRPr lang="tr-TR" b="1" dirty="0">
              <a:solidFill>
                <a:srgbClr val="FF0000"/>
              </a:solidFill>
            </a:endParaRPr>
          </a:p>
          <a:p>
            <a:pPr marL="0" indent="0" fontAlgn="base">
              <a:buNone/>
            </a:pPr>
            <a:r>
              <a:rPr lang="tr-TR" dirty="0" smtClean="0">
                <a:solidFill>
                  <a:srgbClr val="0070C0"/>
                </a:solidFill>
              </a:rPr>
              <a:t>4) Yetişkin </a:t>
            </a:r>
            <a:r>
              <a:rPr lang="tr-TR" dirty="0">
                <a:solidFill>
                  <a:srgbClr val="0070C0"/>
                </a:solidFill>
              </a:rPr>
              <a:t>Eğitimi</a:t>
            </a:r>
          </a:p>
          <a:p>
            <a:pPr marL="0" indent="0" fontAlgn="base">
              <a:buNone/>
            </a:pPr>
            <a:r>
              <a:rPr lang="tr-TR" dirty="0" smtClean="0">
                <a:solidFill>
                  <a:srgbClr val="0070C0"/>
                </a:solidFill>
              </a:rPr>
              <a:t>5) Gençlik </a:t>
            </a:r>
            <a:r>
              <a:rPr lang="tr-TR" dirty="0">
                <a:solidFill>
                  <a:srgbClr val="0070C0"/>
                </a:solidFill>
              </a:rPr>
              <a:t>Değişimleri</a:t>
            </a:r>
          </a:p>
          <a:p>
            <a:pPr marL="0" indent="0" fontAlgn="base">
              <a:buNone/>
            </a:pPr>
            <a:r>
              <a:rPr lang="tr-TR" dirty="0" smtClean="0">
                <a:solidFill>
                  <a:srgbClr val="0070C0"/>
                </a:solidFill>
              </a:rPr>
              <a:t>6) Avrupa </a:t>
            </a:r>
            <a:r>
              <a:rPr lang="tr-TR" dirty="0">
                <a:solidFill>
                  <a:srgbClr val="0070C0"/>
                </a:solidFill>
              </a:rPr>
              <a:t>Gönüllü Hizmeti</a:t>
            </a:r>
          </a:p>
          <a:p>
            <a:pPr marL="0" indent="0" fontAlgn="base">
              <a:buNone/>
            </a:pPr>
            <a:r>
              <a:rPr lang="tr-TR" dirty="0" smtClean="0">
                <a:solidFill>
                  <a:srgbClr val="0070C0"/>
                </a:solidFill>
              </a:rPr>
              <a:t>7) Stratejik </a:t>
            </a:r>
            <a:r>
              <a:rPr lang="tr-TR" dirty="0">
                <a:solidFill>
                  <a:srgbClr val="0070C0"/>
                </a:solidFill>
              </a:rPr>
              <a:t>Avrupa Gönüllü Hizmeti Projeleri</a:t>
            </a:r>
          </a:p>
          <a:p>
            <a:pPr marL="0" indent="0" fontAlgn="base">
              <a:buNone/>
            </a:pPr>
            <a:r>
              <a:rPr lang="tr-TR" dirty="0" smtClean="0">
                <a:solidFill>
                  <a:srgbClr val="0070C0"/>
                </a:solidFill>
              </a:rPr>
              <a:t>8) Gençlik </a:t>
            </a:r>
            <a:r>
              <a:rPr lang="tr-TR" dirty="0">
                <a:solidFill>
                  <a:srgbClr val="0070C0"/>
                </a:solidFill>
              </a:rPr>
              <a:t>Çalışanlarının Hareketliliği</a:t>
            </a:r>
          </a:p>
          <a:p>
            <a:pPr algn="just"/>
            <a:endParaRPr lang="tr-TR" dirty="0"/>
          </a:p>
        </p:txBody>
      </p:sp>
      <p:pic>
        <p:nvPicPr>
          <p:cNvPr id="8" name="Resim 7"/>
          <p:cNvPicPr>
            <a:picLocks noChangeAspect="1"/>
          </p:cNvPicPr>
          <p:nvPr/>
        </p:nvPicPr>
        <p:blipFill>
          <a:blip r:embed="rId2"/>
          <a:stretch>
            <a:fillRect/>
          </a:stretch>
        </p:blipFill>
        <p:spPr>
          <a:xfrm>
            <a:off x="5236248" y="2937283"/>
            <a:ext cx="6117552" cy="2009469"/>
          </a:xfrm>
          <a:prstGeom prst="rect">
            <a:avLst/>
          </a:prstGeom>
        </p:spPr>
      </p:pic>
      <p:pic>
        <p:nvPicPr>
          <p:cNvPr id="6" name="Resim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432876" y="27204"/>
            <a:ext cx="2627517" cy="750719"/>
          </a:xfrm>
          <a:prstGeom prst="rect">
            <a:avLst/>
          </a:prstGeom>
        </p:spPr>
      </p:pic>
      <p:pic>
        <p:nvPicPr>
          <p:cNvPr id="7" name="Resim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90101" y="94168"/>
            <a:ext cx="1474926" cy="778035"/>
          </a:xfrm>
          <a:prstGeom prst="rect">
            <a:avLst/>
          </a:prstGeom>
        </p:spPr>
      </p:pic>
      <p:pic>
        <p:nvPicPr>
          <p:cNvPr id="9" name="Resim 8"/>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39304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fontAlgn="base"/>
            <a:r>
              <a:rPr lang="tr-TR" sz="4000" b="1" dirty="0">
                <a:solidFill>
                  <a:srgbClr val="0070C0"/>
                </a:solidFill>
                <a:latin typeface="+mn-lt"/>
              </a:rPr>
              <a:t>Yükseköğretim Öğrenci ve Personelinin</a:t>
            </a:r>
            <a:br>
              <a:rPr lang="tr-TR" sz="4000" b="1" dirty="0">
                <a:solidFill>
                  <a:srgbClr val="0070C0"/>
                </a:solidFill>
                <a:latin typeface="+mn-lt"/>
              </a:rPr>
            </a:br>
            <a:r>
              <a:rPr lang="tr-TR" sz="4000" b="1" dirty="0">
                <a:solidFill>
                  <a:srgbClr val="0070C0"/>
                </a:solidFill>
                <a:latin typeface="+mn-lt"/>
              </a:rPr>
              <a:t>Öğrenme </a:t>
            </a:r>
            <a:r>
              <a:rPr lang="tr-TR" sz="4000" b="1" dirty="0" smtClean="0">
                <a:solidFill>
                  <a:srgbClr val="0070C0"/>
                </a:solidFill>
                <a:latin typeface="+mn-lt"/>
              </a:rPr>
              <a:t>Hareketliliği (Ana Eylem-1)</a:t>
            </a:r>
            <a:endParaRPr lang="tr-TR" sz="4000" dirty="0"/>
          </a:p>
        </p:txBody>
      </p:sp>
      <p:sp>
        <p:nvSpPr>
          <p:cNvPr id="3" name="İçerik Yer Tutucusu 2"/>
          <p:cNvSpPr>
            <a:spLocks noGrp="1"/>
          </p:cNvSpPr>
          <p:nvPr>
            <p:ph idx="1"/>
          </p:nvPr>
        </p:nvSpPr>
        <p:spPr/>
        <p:txBody>
          <a:bodyPr/>
          <a:lstStyle/>
          <a:p>
            <a:pPr marL="0" indent="0" algn="just">
              <a:buNone/>
            </a:pPr>
            <a:r>
              <a:rPr lang="tr-TR" dirty="0" smtClean="0"/>
              <a:t>	</a:t>
            </a:r>
          </a:p>
          <a:p>
            <a:pPr marL="0" indent="0" algn="just">
              <a:buNone/>
            </a:pPr>
            <a:r>
              <a:rPr lang="tr-TR" dirty="0"/>
              <a:t>	</a:t>
            </a:r>
            <a:r>
              <a:rPr lang="tr-TR" dirty="0" smtClean="0"/>
              <a:t>Bireylerin </a:t>
            </a:r>
            <a:r>
              <a:rPr lang="tr-TR" dirty="0"/>
              <a:t>Öğrenme Hareketliliği Ana Eylemi (</a:t>
            </a:r>
            <a:r>
              <a:rPr lang="tr-TR" dirty="0" err="1"/>
              <a:t>Key</a:t>
            </a:r>
            <a:r>
              <a:rPr lang="tr-TR" dirty="0"/>
              <a:t> Action 1, KA1) altında yer alan bu faaliyet ile yükseköğretim öğrenci ve personelinin yeterliliklerinin geliştirilmesi ve bu kişilere yurt dışında mesleki gelişim fırsatları sunulması hedeflenmektedir. Bu kapsamda, yüksek öğrenimine devam eden kişilerin yurtdışı eğitim fırsatlarını arttırmaya, eğitim-öğretimden iş hayatına geçiş yapabilmeleri için ihtiyaç duydukları becerileri kazandırmaya; yükseköğretim personelinin ise, iş pratiği bilgisi elde etme veya pedagojik becerilerini artırmaya yönelik olarak aşağıdaki faaliyetler desteklenmektedir</a:t>
            </a:r>
            <a:endParaRPr lang="tr-TR" dirty="0" smtClean="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2418659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fontAlgn="base"/>
            <a:r>
              <a:rPr lang="tr-TR" sz="4000" b="1" dirty="0">
                <a:solidFill>
                  <a:srgbClr val="0070C0"/>
                </a:solidFill>
                <a:latin typeface="+mn-lt"/>
              </a:rPr>
              <a:t>Yükseköğretim Öğrenci ve Personelinin</a:t>
            </a:r>
            <a:br>
              <a:rPr lang="tr-TR" sz="4000" b="1" dirty="0">
                <a:solidFill>
                  <a:srgbClr val="0070C0"/>
                </a:solidFill>
                <a:latin typeface="+mn-lt"/>
              </a:rPr>
            </a:br>
            <a:r>
              <a:rPr lang="tr-TR" sz="4000" b="1" dirty="0">
                <a:solidFill>
                  <a:srgbClr val="0070C0"/>
                </a:solidFill>
                <a:latin typeface="+mn-lt"/>
              </a:rPr>
              <a:t>Öğrenme </a:t>
            </a:r>
            <a:r>
              <a:rPr lang="tr-TR" sz="4000" b="1" dirty="0" smtClean="0">
                <a:solidFill>
                  <a:srgbClr val="0070C0"/>
                </a:solidFill>
                <a:latin typeface="+mn-lt"/>
              </a:rPr>
              <a:t>Hareketliliği (Ana Eylem-1)</a:t>
            </a:r>
            <a:endParaRPr lang="tr-TR" sz="4000" dirty="0"/>
          </a:p>
        </p:txBody>
      </p:sp>
      <p:sp>
        <p:nvSpPr>
          <p:cNvPr id="3" name="İçerik Yer Tutucusu 2"/>
          <p:cNvSpPr>
            <a:spLocks noGrp="1"/>
          </p:cNvSpPr>
          <p:nvPr>
            <p:ph idx="1"/>
          </p:nvPr>
        </p:nvSpPr>
        <p:spPr>
          <a:xfrm>
            <a:off x="838200" y="1690688"/>
            <a:ext cx="10515600" cy="4351338"/>
          </a:xfrm>
        </p:spPr>
        <p:txBody>
          <a:bodyPr/>
          <a:lstStyle/>
          <a:p>
            <a:pPr marL="0" indent="0" algn="just">
              <a:buNone/>
            </a:pPr>
            <a:r>
              <a:rPr lang="tr-TR" dirty="0" smtClean="0"/>
              <a:t>	</a:t>
            </a:r>
          </a:p>
          <a:p>
            <a:pPr algn="just" fontAlgn="base"/>
            <a:r>
              <a:rPr lang="tr-TR" b="1" dirty="0" smtClean="0"/>
              <a:t>Öğrenci </a:t>
            </a:r>
            <a:r>
              <a:rPr lang="tr-TR" b="1" dirty="0"/>
              <a:t>Hareketliliği: </a:t>
            </a:r>
            <a:r>
              <a:rPr lang="tr-TR" dirty="0"/>
              <a:t>Üniversite öğrencilerinin yurtdışında bir yükseköğretim kurumunda öğrenim görmeleri veya yurtdışında bir şirkette veya herhangi bir kurum/kuruluşta staj </a:t>
            </a:r>
            <a:r>
              <a:rPr lang="tr-TR" dirty="0" smtClean="0"/>
              <a:t>yapmaları.</a:t>
            </a:r>
            <a:endParaRPr lang="tr-TR" dirty="0"/>
          </a:p>
          <a:p>
            <a:pPr algn="just" fontAlgn="base"/>
            <a:r>
              <a:rPr lang="tr-TR" b="1" dirty="0"/>
              <a:t>Personel Hareketliliği:</a:t>
            </a:r>
            <a:r>
              <a:rPr lang="tr-TR" dirty="0"/>
              <a:t> Yükseköğretim kurumlarının akademik personelinin veya işletmelerde görevli bir personelin yurtdışındaki bir yükseköğretim kurumunda ders vermesine veya yükseköğretim kurumlarının akademik ve idari tüm personelinin yurtdışında bir kuruluşta mesleki gelişimlerine yönelik bir kursa/eğitime katılmaları (konferanslar hariç) ya da işbaşı eğitimi/izleme yapmaları.</a:t>
            </a:r>
          </a:p>
          <a:p>
            <a:pPr marL="0" indent="0" algn="just">
              <a:buNone/>
            </a:pPr>
            <a:endParaRPr lang="tr-TR" dirty="0" smtClean="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67336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normAutofit/>
          </a:bodyPr>
          <a:lstStyle/>
          <a:p>
            <a:r>
              <a:rPr lang="tr-TR" sz="3600" b="1" dirty="0">
                <a:solidFill>
                  <a:srgbClr val="0070C0"/>
                </a:solidFill>
                <a:latin typeface="+mn-lt"/>
              </a:rPr>
              <a:t>Proje Geliştirme ve Koordinasyon </a:t>
            </a:r>
            <a:r>
              <a:rPr lang="tr-TR" sz="3600" b="1" dirty="0" smtClean="0">
                <a:solidFill>
                  <a:srgbClr val="0070C0"/>
                </a:solidFill>
                <a:latin typeface="+mn-lt"/>
              </a:rPr>
              <a:t>Birimi;</a:t>
            </a:r>
            <a:endParaRPr lang="tr-TR" sz="3600" b="1" dirty="0">
              <a:solidFill>
                <a:srgbClr val="0070C0"/>
              </a:solidFill>
              <a:latin typeface="+mn-lt"/>
            </a:endParaRPr>
          </a:p>
        </p:txBody>
      </p:sp>
      <p:sp>
        <p:nvSpPr>
          <p:cNvPr id="3" name="İçerik Yer Tutucusu 2"/>
          <p:cNvSpPr>
            <a:spLocks noGrp="1"/>
          </p:cNvSpPr>
          <p:nvPr>
            <p:ph idx="1"/>
          </p:nvPr>
        </p:nvSpPr>
        <p:spPr>
          <a:xfrm>
            <a:off x="838200" y="1793046"/>
            <a:ext cx="10515600" cy="4177849"/>
          </a:xfrm>
        </p:spPr>
        <p:txBody>
          <a:bodyPr>
            <a:normAutofit/>
          </a:bodyPr>
          <a:lstStyle/>
          <a:p>
            <a:pPr marL="0" indent="0" algn="just">
              <a:buNone/>
            </a:pPr>
            <a:r>
              <a:rPr lang="tr-TR" dirty="0"/>
              <a:t>	</a:t>
            </a:r>
            <a:r>
              <a:rPr lang="tr-TR" dirty="0" smtClean="0">
                <a:cs typeface="Times New Roman" panose="02020603050405020304" pitchFamily="18" charset="0"/>
              </a:rPr>
              <a:t>Üniversitede </a:t>
            </a:r>
            <a:r>
              <a:rPr lang="tr-TR" dirty="0">
                <a:cs typeface="Times New Roman" panose="02020603050405020304" pitchFamily="18" charset="0"/>
              </a:rPr>
              <a:t>proje kültürünü geliştirmek, stratejik öncelikler ve planlar doğrultusunda araştırma ve geliştirmeye yönelik projelerin sayısını artırmak </a:t>
            </a:r>
            <a:r>
              <a:rPr lang="tr-TR" dirty="0" smtClean="0">
                <a:cs typeface="Times New Roman" panose="02020603050405020304" pitchFamily="18" charset="0"/>
              </a:rPr>
              <a:t>amacıyla öğretim </a:t>
            </a:r>
            <a:r>
              <a:rPr lang="tr-TR" dirty="0">
                <a:cs typeface="Times New Roman" panose="02020603050405020304" pitchFamily="18" charset="0"/>
              </a:rPr>
              <a:t>elemanlarını ve üniversite personelini proje hazırlamaya teşvik </a:t>
            </a:r>
            <a:r>
              <a:rPr lang="tr-TR" dirty="0" smtClean="0">
                <a:cs typeface="Times New Roman" panose="02020603050405020304" pitchFamily="18" charset="0"/>
              </a:rPr>
              <a:t>etmek, </a:t>
            </a:r>
            <a:r>
              <a:rPr lang="tr-TR" dirty="0">
                <a:cs typeface="Times New Roman" panose="02020603050405020304" pitchFamily="18" charset="0"/>
              </a:rPr>
              <a:t>u</a:t>
            </a:r>
            <a:r>
              <a:rPr lang="tr-TR" dirty="0" smtClean="0">
                <a:cs typeface="Times New Roman" panose="02020603050405020304" pitchFamily="18" charset="0"/>
              </a:rPr>
              <a:t>lusal </a:t>
            </a:r>
            <a:r>
              <a:rPr lang="tr-TR" dirty="0">
                <a:cs typeface="Times New Roman" panose="02020603050405020304" pitchFamily="18" charset="0"/>
              </a:rPr>
              <a:t>ve uluslararası proje çağrılarını takip ederek ilgili akademisyenlere ve birimlere duyurmak (web sitesi, toplantılar, seminerler, vb</a:t>
            </a:r>
            <a:r>
              <a:rPr lang="tr-TR" dirty="0" smtClean="0">
                <a:cs typeface="Times New Roman" panose="02020603050405020304" pitchFamily="18" charset="0"/>
              </a:rPr>
              <a:t>.), Kamu, STK’lar ve Üniversite-Sanayi </a:t>
            </a:r>
            <a:r>
              <a:rPr lang="tr-TR" dirty="0">
                <a:cs typeface="Times New Roman" panose="02020603050405020304" pitchFamily="18" charset="0"/>
              </a:rPr>
              <a:t>işbirliğini geliştirici planlamalarda bulunmak, sanayi kuruluşlarından ve iş dünyasından gelen istek ve öneriler kapsamında üniversitenin öğretim elemanları ve ilgili birimlerini bu alanlarda projeler hazırlamaya teşvik </a:t>
            </a:r>
            <a:r>
              <a:rPr lang="tr-TR" dirty="0" smtClean="0">
                <a:cs typeface="Times New Roman" panose="02020603050405020304" pitchFamily="18" charset="0"/>
              </a:rPr>
              <a:t>etmek amacıyla kurulmuştur.</a:t>
            </a:r>
            <a:endParaRPr lang="tr-TR" dirty="0">
              <a:cs typeface="Times New Roman" panose="02020603050405020304" pitchFamily="18" charset="0"/>
            </a:endParaRPr>
          </a:p>
          <a:p>
            <a:pPr marL="0" indent="0" algn="just">
              <a:buNone/>
            </a:pPr>
            <a:endParaRPr lang="tr-TR" sz="2400" dirty="0">
              <a:cs typeface="Times New Roman" panose="02020603050405020304" pitchFamily="18" charset="0"/>
            </a:endParaRPr>
          </a:p>
          <a:p>
            <a:pPr marL="0" indent="0" algn="just">
              <a:buNone/>
            </a:pPr>
            <a:endParaRPr lang="tr-TR" sz="2400" dirty="0" smtClean="0"/>
          </a:p>
          <a:p>
            <a:pPr marL="0" indent="0" algn="just">
              <a:buNone/>
            </a:pPr>
            <a:endParaRPr lang="tr-TR" sz="2400" dirty="0"/>
          </a:p>
        </p:txBody>
      </p:sp>
      <p:pic>
        <p:nvPicPr>
          <p:cNvPr id="5" name="Resim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563847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fontAlgn="base"/>
            <a:r>
              <a:rPr lang="tr-TR" sz="4000" b="1" dirty="0">
                <a:solidFill>
                  <a:srgbClr val="0070C0"/>
                </a:solidFill>
                <a:latin typeface="+mn-lt"/>
              </a:rPr>
              <a:t>Yükseköğretim Öğrenci ve Personelinin</a:t>
            </a:r>
            <a:br>
              <a:rPr lang="tr-TR" sz="4000" b="1" dirty="0">
                <a:solidFill>
                  <a:srgbClr val="0070C0"/>
                </a:solidFill>
                <a:latin typeface="+mn-lt"/>
              </a:rPr>
            </a:br>
            <a:r>
              <a:rPr lang="tr-TR" sz="4000" b="1" dirty="0">
                <a:solidFill>
                  <a:srgbClr val="0070C0"/>
                </a:solidFill>
                <a:latin typeface="+mn-lt"/>
              </a:rPr>
              <a:t>Öğrenme </a:t>
            </a:r>
            <a:r>
              <a:rPr lang="tr-TR" sz="4000" b="1" dirty="0" smtClean="0">
                <a:solidFill>
                  <a:srgbClr val="0070C0"/>
                </a:solidFill>
                <a:latin typeface="+mn-lt"/>
              </a:rPr>
              <a:t>Hareketliliği (Ana Eylem-1)</a:t>
            </a:r>
            <a:endParaRPr lang="tr-TR" sz="4000" dirty="0"/>
          </a:p>
        </p:txBody>
      </p:sp>
      <p:sp>
        <p:nvSpPr>
          <p:cNvPr id="3" name="İçerik Yer Tutucusu 2"/>
          <p:cNvSpPr>
            <a:spLocks noGrp="1"/>
          </p:cNvSpPr>
          <p:nvPr>
            <p:ph idx="1"/>
          </p:nvPr>
        </p:nvSpPr>
        <p:spPr>
          <a:xfrm>
            <a:off x="838200" y="1690688"/>
            <a:ext cx="10515600" cy="4738948"/>
          </a:xfrm>
        </p:spPr>
        <p:txBody>
          <a:bodyPr>
            <a:normAutofit fontScale="92500" lnSpcReduction="20000"/>
          </a:bodyPr>
          <a:lstStyle/>
          <a:p>
            <a:pPr marL="0" indent="0" algn="just">
              <a:buNone/>
            </a:pPr>
            <a:r>
              <a:rPr lang="tr-TR" b="1" dirty="0"/>
              <a:t>Uygun Katılımcılar Kimlerdir?</a:t>
            </a:r>
          </a:p>
          <a:p>
            <a:pPr marL="0" indent="0" algn="just">
              <a:buNone/>
            </a:pPr>
            <a:r>
              <a:rPr lang="tr-TR" dirty="0"/>
              <a:t>Bu faaliyetin yararlanıcıları yükseköğretim kurumlarının öğrenci ve </a:t>
            </a:r>
            <a:r>
              <a:rPr lang="tr-TR" dirty="0" smtClean="0"/>
              <a:t>personelidir. </a:t>
            </a:r>
          </a:p>
          <a:p>
            <a:pPr marL="0" indent="0" algn="just">
              <a:buNone/>
            </a:pPr>
            <a:r>
              <a:rPr lang="tr-TR" b="1" dirty="0"/>
              <a:t>Proje Süresi Ne Kadardır?</a:t>
            </a:r>
          </a:p>
          <a:p>
            <a:pPr marL="0" indent="0" algn="just">
              <a:buNone/>
            </a:pPr>
            <a:r>
              <a:rPr lang="tr-TR" dirty="0"/>
              <a:t>Proje hedefleri ve planlanan faaliyetlerin türü çerçevesinde başvuru aşamasında seçilmek şartı ile proje süresi 16 </a:t>
            </a:r>
            <a:r>
              <a:rPr lang="tr-TR" dirty="0" smtClean="0"/>
              <a:t>veya </a:t>
            </a:r>
            <a:r>
              <a:rPr lang="tr-TR" dirty="0"/>
              <a:t>24 ay olabilir</a:t>
            </a:r>
            <a:r>
              <a:rPr lang="tr-TR" dirty="0" smtClean="0"/>
              <a:t>.</a:t>
            </a:r>
          </a:p>
          <a:p>
            <a:pPr marL="0" indent="0" algn="just">
              <a:buNone/>
            </a:pPr>
            <a:r>
              <a:rPr lang="tr-TR" b="1" dirty="0"/>
              <a:t>Faaliyet Süreleri Ne Kadardır?</a:t>
            </a:r>
          </a:p>
          <a:p>
            <a:pPr fontAlgn="base"/>
            <a:r>
              <a:rPr lang="tr-TR" dirty="0"/>
              <a:t>Eğitime yönelik öğrenci hareketliliğinde; 3 ila 12 ay</a:t>
            </a:r>
          </a:p>
          <a:p>
            <a:pPr fontAlgn="base"/>
            <a:r>
              <a:rPr lang="tr-TR" dirty="0"/>
              <a:t>Staja yönelik öğrenci hareketliliğinde; 2 ila 12 ay</a:t>
            </a:r>
          </a:p>
          <a:p>
            <a:pPr algn="just" fontAlgn="base"/>
            <a:r>
              <a:rPr lang="tr-TR" dirty="0"/>
              <a:t>Ders vermeye/Eğitim almaya yönelik personel hareketliliğinde; seyahat süreleri hariç 2 günden 2 aya kadar olabilir. Her durumda, ders vermeye yönelik bir faaliyet haftalık ya da daha kısa süreli kalışlarda en az 8 saatlik bir ders </a:t>
            </a:r>
            <a:r>
              <a:rPr lang="tr-TR" dirty="0" smtClean="0"/>
              <a:t>verme </a:t>
            </a:r>
            <a:r>
              <a:rPr lang="tr-TR" dirty="0"/>
              <a:t>faaliyeti içermelidir.</a:t>
            </a:r>
          </a:p>
          <a:p>
            <a:pPr marL="0" indent="0" algn="just">
              <a:buNone/>
            </a:pPr>
            <a:endParaRPr lang="tr-TR" dirty="0" smtClean="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568457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fontAlgn="base"/>
            <a:r>
              <a:rPr lang="tr-TR" sz="4000" b="1" dirty="0" smtClean="0">
                <a:solidFill>
                  <a:srgbClr val="0070C0"/>
                </a:solidFill>
                <a:latin typeface="+mn-lt"/>
              </a:rPr>
              <a:t>Yükseköğretim </a:t>
            </a:r>
            <a:r>
              <a:rPr lang="tr-TR" sz="4000" b="1" dirty="0">
                <a:solidFill>
                  <a:srgbClr val="0070C0"/>
                </a:solidFill>
                <a:latin typeface="+mn-lt"/>
              </a:rPr>
              <a:t>Alanında Stratejik </a:t>
            </a:r>
            <a:r>
              <a:rPr lang="tr-TR" sz="4000" b="1" dirty="0" smtClean="0">
                <a:solidFill>
                  <a:srgbClr val="0070C0"/>
                </a:solidFill>
                <a:latin typeface="+mn-lt"/>
              </a:rPr>
              <a:t>Ortaklıklar </a:t>
            </a:r>
            <a:r>
              <a:rPr lang="tr-TR" sz="4000" b="1" dirty="0">
                <a:solidFill>
                  <a:srgbClr val="0070C0"/>
                </a:solidFill>
                <a:latin typeface="+mn-lt"/>
              </a:rPr>
              <a:t>(Ana Eylem-2) </a:t>
            </a:r>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
        <p:nvSpPr>
          <p:cNvPr id="3" name="İçerik Yer Tutucusu 2"/>
          <p:cNvSpPr>
            <a:spLocks noGrp="1"/>
          </p:cNvSpPr>
          <p:nvPr>
            <p:ph idx="1"/>
          </p:nvPr>
        </p:nvSpPr>
        <p:spPr>
          <a:xfrm>
            <a:off x="838200" y="1690688"/>
            <a:ext cx="10515600" cy="4919949"/>
          </a:xfrm>
        </p:spPr>
        <p:txBody>
          <a:bodyPr>
            <a:normAutofit/>
          </a:bodyPr>
          <a:lstStyle/>
          <a:p>
            <a:pPr marL="0" indent="0" algn="just">
              <a:buNone/>
            </a:pPr>
            <a:r>
              <a:rPr lang="tr-TR" dirty="0" smtClean="0"/>
              <a:t>	Yenilik </a:t>
            </a:r>
            <a:r>
              <a:rPr lang="tr-TR" dirty="0"/>
              <a:t>ve İyi Uygulama Değişimi için İşbirliği  ana eylemi (</a:t>
            </a:r>
            <a:r>
              <a:rPr lang="tr-TR" dirty="0" err="1"/>
              <a:t>Key</a:t>
            </a:r>
            <a:r>
              <a:rPr lang="tr-TR" dirty="0"/>
              <a:t> Action 2, KA2) altında yer alan bu faaliyet ile kurumsal, yerel, bölgesel, ulusal veya uluslararası düzeyde yenilikçi uygulamaların geliştirilmesi, transfer edilmesi ve/veya uygulanması amacıyla, Program üyesi ülkelerin eğitim kurumları arasında stratejik ortaklık projeleri desteklenmektedir</a:t>
            </a:r>
            <a:r>
              <a:rPr lang="tr-TR" dirty="0" smtClean="0"/>
              <a:t>.</a:t>
            </a:r>
          </a:p>
          <a:p>
            <a:pPr marL="0" indent="0" algn="just">
              <a:buNone/>
            </a:pPr>
            <a:r>
              <a:rPr lang="tr-TR" dirty="0" smtClean="0"/>
              <a:t>	Yükseköğretim </a:t>
            </a:r>
            <a:r>
              <a:rPr lang="tr-TR" dirty="0"/>
              <a:t>Alanında desteklenen Stratejik Ortaklıklar projeleri sadece </a:t>
            </a:r>
            <a:r>
              <a:rPr lang="tr-TR" b="1" dirty="0"/>
              <a:t>Yenilik Geliştirme (Development of </a:t>
            </a:r>
            <a:r>
              <a:rPr lang="tr-TR" b="1" dirty="0" err="1"/>
              <a:t>Innovation</a:t>
            </a:r>
            <a:r>
              <a:rPr lang="tr-TR" b="1" dirty="0"/>
              <a:t>) </a:t>
            </a:r>
            <a:r>
              <a:rPr lang="tr-TR" dirty="0"/>
              <a:t>türünde olabilir. Bu türdeki projelerin yenilikçi çıktılar üretmesi ve/veya mevcut ürün ya da fikirlerin yaygınlaştırılmasına ve kullanılmasına yönelik faaliyetler içermesi beklenir. Bu amaçla, fikri çıktı ve çoğaltıcı etkinlik planlanabilir ve bütçe talep edilebilir</a:t>
            </a:r>
            <a:r>
              <a:rPr lang="tr-TR" dirty="0" smtClean="0"/>
              <a:t>.</a:t>
            </a:r>
            <a:r>
              <a:rPr lang="tr-TR" dirty="0"/>
              <a:t> </a:t>
            </a:r>
            <a:endParaRPr lang="tr-TR" dirty="0" smtClean="0"/>
          </a:p>
        </p:txBody>
      </p:sp>
    </p:spTree>
    <p:extLst>
      <p:ext uri="{BB962C8B-B14F-4D97-AF65-F5344CB8AC3E}">
        <p14:creationId xmlns:p14="http://schemas.microsoft.com/office/powerpoint/2010/main" val="2246258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49605" y="1690688"/>
            <a:ext cx="4692790" cy="505488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126" y="0"/>
            <a:ext cx="4841748" cy="6858000"/>
          </a:xfrm>
          <a:prstGeom prst="rect">
            <a:avLst/>
          </a:prstGeom>
        </p:spPr>
      </p:pic>
      <p:pic>
        <p:nvPicPr>
          <p:cNvPr id="6" name="Resim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22830" y="95535"/>
            <a:ext cx="2392837" cy="598210"/>
          </a:xfrm>
          <a:prstGeom prst="rect">
            <a:avLst/>
          </a:prstGeom>
        </p:spPr>
      </p:pic>
      <p:pic>
        <p:nvPicPr>
          <p:cNvPr id="7" name="Resim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76333" y="95535"/>
            <a:ext cx="2392837" cy="598210"/>
          </a:xfrm>
          <a:prstGeom prst="rect">
            <a:avLst/>
          </a:prstGeom>
        </p:spPr>
      </p:pic>
    </p:spTree>
    <p:extLst>
      <p:ext uri="{BB962C8B-B14F-4D97-AF65-F5344CB8AC3E}">
        <p14:creationId xmlns:p14="http://schemas.microsoft.com/office/powerpoint/2010/main" val="3304041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0070C0"/>
                </a:solidFill>
                <a:latin typeface="+mn-lt"/>
              </a:rPr>
              <a:t>İmalat Sanayisine Yönelik Mesleki Eğitimin Geliştirilmesi Mali Destek Programı (MESLEK)</a:t>
            </a: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	2019 </a:t>
            </a:r>
            <a:r>
              <a:rPr lang="tr-TR" dirty="0"/>
              <a:t>Yılı İmalat Sanayisine Yönelik Mesleki Eğitimin Geliştirilmesi Mali Destek Programı;</a:t>
            </a:r>
          </a:p>
          <a:p>
            <a:pPr algn="just"/>
            <a:r>
              <a:rPr lang="tr-TR" dirty="0"/>
              <a:t>İmalat sanayi ile mesleki eğitim kurumları arasında iş birliğinin geliştirilmesi,</a:t>
            </a:r>
          </a:p>
          <a:p>
            <a:pPr algn="just"/>
            <a:r>
              <a:rPr lang="tr-TR" dirty="0"/>
              <a:t>İmalat sanayisinin ihtiyaç duyduğu alanlara yönelik mesleki eğitimde nitelikli insan kaynağı (eğitici personel, usta öğretici, çırak ve öğrenci) yetiştirilmesi,</a:t>
            </a:r>
          </a:p>
          <a:p>
            <a:pPr algn="just"/>
            <a:r>
              <a:rPr lang="tr-TR" dirty="0"/>
              <a:t>Yenilikçi üretim metotlarına uygun mesleki eğitim altyapısının (sınıf, laboratuvar, atölye, makine-teçhizat ve eğitim materyalleri) ve mesleki eğitim modellerinin </a:t>
            </a:r>
            <a:r>
              <a:rPr lang="tr-TR" dirty="0" smtClean="0"/>
              <a:t>geliştirilmesi öncelikleri </a:t>
            </a:r>
            <a:r>
              <a:rPr lang="tr-TR" dirty="0"/>
              <a:t>çerçevesinde uygulanacaktır.</a:t>
            </a:r>
          </a:p>
          <a:p>
            <a:pPr algn="just"/>
            <a:endParaRPr lang="tr-TR"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975104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2791" y="504968"/>
            <a:ext cx="10515600" cy="5950424"/>
          </a:xfrm>
        </p:spPr>
        <p:txBody>
          <a:bodyPr>
            <a:normAutofit fontScale="85000" lnSpcReduction="20000"/>
          </a:bodyPr>
          <a:lstStyle/>
          <a:p>
            <a:pPr marL="0" indent="0" algn="just">
              <a:buNone/>
            </a:pPr>
            <a:r>
              <a:rPr lang="tr-TR" b="1" dirty="0" smtClean="0"/>
              <a:t>Program Bütçesi: </a:t>
            </a:r>
            <a:r>
              <a:rPr lang="tr-TR" dirty="0"/>
              <a:t>proje başına asgari 100.000 TL, azami 1.000.000TL destek sağlanacaktır</a:t>
            </a:r>
            <a:r>
              <a:rPr lang="tr-TR" dirty="0" smtClean="0"/>
              <a:t>. (</a:t>
            </a:r>
            <a:r>
              <a:rPr lang="tr-TR" i="1" dirty="0" smtClean="0">
                <a:solidFill>
                  <a:srgbClr val="FF0000"/>
                </a:solidFill>
              </a:rPr>
              <a:t>Destek oranı: Azami %90</a:t>
            </a:r>
            <a:r>
              <a:rPr lang="tr-TR" dirty="0" smtClean="0"/>
              <a:t>)</a:t>
            </a:r>
          </a:p>
          <a:p>
            <a:pPr marL="0" indent="0" algn="just">
              <a:buNone/>
            </a:pPr>
            <a:r>
              <a:rPr lang="tr-TR" b="1" dirty="0" smtClean="0"/>
              <a:t>Başvuru Sayısı: </a:t>
            </a:r>
            <a:r>
              <a:rPr lang="tr-TR" dirty="0"/>
              <a:t>Program kapsamında her başvuru sahibi en fazla 2 proje başvurusunda bulunabilir ve en fazla 1 başvurusu için destek alabilecektir</a:t>
            </a:r>
            <a:r>
              <a:rPr lang="tr-TR" dirty="0" smtClean="0"/>
              <a:t>.</a:t>
            </a:r>
          </a:p>
          <a:p>
            <a:pPr marL="0" indent="0" algn="just">
              <a:buNone/>
            </a:pPr>
            <a:r>
              <a:rPr lang="tr-TR" b="1" dirty="0"/>
              <a:t>Proje Uygulama Süresi: </a:t>
            </a:r>
            <a:r>
              <a:rPr lang="tr-TR" dirty="0"/>
              <a:t>Asgari 6 Ay, Azami 18 Ay</a:t>
            </a:r>
          </a:p>
          <a:p>
            <a:pPr marL="0" indent="0" algn="just">
              <a:buNone/>
            </a:pPr>
            <a:r>
              <a:rPr lang="tr-TR" b="1" dirty="0" smtClean="0"/>
              <a:t>Kimler Başvurabilir? </a:t>
            </a:r>
          </a:p>
          <a:p>
            <a:r>
              <a:rPr lang="tr-TR" dirty="0"/>
              <a:t>Mesleki ve Teknik Liseler,</a:t>
            </a:r>
          </a:p>
          <a:p>
            <a:r>
              <a:rPr lang="tr-TR" dirty="0"/>
              <a:t>Meslek Eğitim Merkezleri,</a:t>
            </a:r>
          </a:p>
          <a:p>
            <a:r>
              <a:rPr lang="tr-TR" b="1" dirty="0">
                <a:solidFill>
                  <a:srgbClr val="FF0000"/>
                </a:solidFill>
              </a:rPr>
              <a:t>Meslek Yüksek Okulları,</a:t>
            </a:r>
          </a:p>
          <a:p>
            <a:r>
              <a:rPr lang="tr-TR" dirty="0"/>
              <a:t>Çok Programlı Liseler,</a:t>
            </a:r>
          </a:p>
          <a:p>
            <a:r>
              <a:rPr lang="tr-TR" dirty="0"/>
              <a:t>Organize Sanayi Bölgeleri</a:t>
            </a:r>
            <a:r>
              <a:rPr lang="tr-TR" dirty="0" smtClean="0"/>
              <a:t>, Sanayi </a:t>
            </a:r>
            <a:r>
              <a:rPr lang="tr-TR" dirty="0"/>
              <a:t>ve Ticaret Odaları,</a:t>
            </a:r>
          </a:p>
          <a:p>
            <a:r>
              <a:rPr lang="tr-TR" dirty="0"/>
              <a:t>Meslek Odaları,</a:t>
            </a:r>
          </a:p>
          <a:p>
            <a:r>
              <a:rPr lang="tr-TR" dirty="0"/>
              <a:t>Belediyeler,</a:t>
            </a:r>
          </a:p>
          <a:p>
            <a:r>
              <a:rPr lang="tr-TR" dirty="0"/>
              <a:t>YİKOB ve Özel </a:t>
            </a:r>
            <a:r>
              <a:rPr lang="tr-TR" dirty="0" smtClean="0"/>
              <a:t>İdareler</a:t>
            </a:r>
          </a:p>
          <a:p>
            <a:pPr marL="0" indent="0">
              <a:buNone/>
            </a:pPr>
            <a:endParaRPr lang="tr-TR" b="1" dirty="0" smtClean="0"/>
          </a:p>
          <a:p>
            <a:pPr marL="0" indent="0">
              <a:buNone/>
            </a:pPr>
            <a:r>
              <a:rPr lang="tr-TR" b="1" i="1" dirty="0" smtClean="0"/>
              <a:t>Son </a:t>
            </a:r>
            <a:r>
              <a:rPr lang="tr-TR" b="1" i="1" dirty="0"/>
              <a:t>Başvuru Tarihi:</a:t>
            </a:r>
            <a:r>
              <a:rPr lang="tr-TR" i="1" dirty="0"/>
              <a:t> 5 Nisan 2019 </a:t>
            </a:r>
          </a:p>
          <a:p>
            <a:pPr marL="0" indent="0">
              <a:buNone/>
            </a:pPr>
            <a:endParaRPr lang="tr-TR" dirty="0"/>
          </a:p>
          <a:p>
            <a:pPr marL="0" indent="0" algn="just">
              <a:buNone/>
            </a:pPr>
            <a:endParaRPr lang="tr-TR" b="1"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911321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0070C0"/>
                </a:solidFill>
                <a:latin typeface="+mn-lt"/>
              </a:rPr>
              <a:t>Bölge İçi Gelişmişlik Farklarının Azaltılması Mali Destek Programı (Sosyal Kalkınma) (BİG-S)</a:t>
            </a:r>
          </a:p>
        </p:txBody>
      </p:sp>
      <p:sp>
        <p:nvSpPr>
          <p:cNvPr id="3" name="İçerik Yer Tutucusu 2"/>
          <p:cNvSpPr>
            <a:spLocks noGrp="1"/>
          </p:cNvSpPr>
          <p:nvPr>
            <p:ph idx="1"/>
          </p:nvPr>
        </p:nvSpPr>
        <p:spPr/>
        <p:txBody>
          <a:bodyPr>
            <a:normAutofit lnSpcReduction="10000"/>
          </a:bodyPr>
          <a:lstStyle/>
          <a:p>
            <a:pPr marL="0" indent="0" algn="just">
              <a:buNone/>
            </a:pPr>
            <a:r>
              <a:rPr lang="tr-TR" dirty="0" smtClean="0"/>
              <a:t>	2019 </a:t>
            </a:r>
            <a:r>
              <a:rPr lang="tr-TR" dirty="0"/>
              <a:t>Yılı Bölge İçi Gelişmişlik Farklarının Azaltılması Mali Destek Programı (Sosyal Kalkınma);</a:t>
            </a:r>
          </a:p>
          <a:p>
            <a:pPr algn="just"/>
            <a:r>
              <a:rPr lang="tr-TR" dirty="0"/>
              <a:t>Sosyal ve ekonomik faaliyet olanaklarının artırılması amacıyla fiziki altyapının geliştirilmesi</a:t>
            </a:r>
          </a:p>
          <a:p>
            <a:pPr algn="just"/>
            <a:r>
              <a:rPr lang="tr-TR" dirty="0"/>
              <a:t>Gençlerin, kadınların ve yaşlıların sosyal ve ekonomik hayata entegrasyonu amacıyla sosyal ve ekonomik donatı yatırımlarının </a:t>
            </a:r>
            <a:r>
              <a:rPr lang="tr-TR" dirty="0" smtClean="0"/>
              <a:t>desteklenmesi öncelikleri </a:t>
            </a:r>
            <a:r>
              <a:rPr lang="tr-TR" dirty="0"/>
              <a:t>çerçevesinde uygulanacaktır</a:t>
            </a:r>
            <a:r>
              <a:rPr lang="tr-TR" dirty="0" smtClean="0"/>
              <a:t>.</a:t>
            </a:r>
          </a:p>
          <a:p>
            <a:pPr algn="just"/>
            <a:endParaRPr lang="tr-TR" dirty="0"/>
          </a:p>
          <a:p>
            <a:pPr marL="0" indent="0">
              <a:buNone/>
            </a:pPr>
            <a:r>
              <a:rPr lang="tr-TR" dirty="0"/>
              <a:t> </a:t>
            </a:r>
            <a:r>
              <a:rPr lang="tr-TR" dirty="0" smtClean="0"/>
              <a:t>  </a:t>
            </a:r>
            <a:r>
              <a:rPr lang="tr-TR" b="1" dirty="0" smtClean="0">
                <a:solidFill>
                  <a:srgbClr val="FF0000"/>
                </a:solidFill>
              </a:rPr>
              <a:t>Kahramanmaraş İlinden;</a:t>
            </a:r>
            <a:endParaRPr lang="tr-TR" b="1" dirty="0">
              <a:solidFill>
                <a:srgbClr val="FF0000"/>
              </a:solidFill>
            </a:endParaRPr>
          </a:p>
          <a:p>
            <a:r>
              <a:rPr lang="tr-TR" b="1" dirty="0"/>
              <a:t>Nurhak, Ekinözü, Çağlayancerit, Andırın</a:t>
            </a:r>
            <a:endParaRPr lang="tr-TR" dirty="0"/>
          </a:p>
          <a:p>
            <a:endParaRPr lang="tr-TR"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527760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7257" y="368490"/>
            <a:ext cx="10515600" cy="6086902"/>
          </a:xfrm>
        </p:spPr>
        <p:txBody>
          <a:bodyPr>
            <a:normAutofit fontScale="92500" lnSpcReduction="10000"/>
          </a:bodyPr>
          <a:lstStyle/>
          <a:p>
            <a:pPr marL="0" indent="0" algn="just">
              <a:buNone/>
            </a:pPr>
            <a:r>
              <a:rPr lang="tr-TR" b="1" dirty="0" smtClean="0"/>
              <a:t>Program Bütçesi: </a:t>
            </a:r>
            <a:r>
              <a:rPr lang="tr-TR" dirty="0"/>
              <a:t>proje başına asgari 4</a:t>
            </a:r>
            <a:r>
              <a:rPr lang="tr-TR" dirty="0" smtClean="0"/>
              <a:t>0.000 </a:t>
            </a:r>
            <a:r>
              <a:rPr lang="tr-TR" dirty="0"/>
              <a:t>TL, azami </a:t>
            </a:r>
            <a:r>
              <a:rPr lang="tr-TR" dirty="0" smtClean="0"/>
              <a:t>400.000TL </a:t>
            </a:r>
            <a:r>
              <a:rPr lang="tr-TR" dirty="0"/>
              <a:t>destek sağlanacaktır</a:t>
            </a:r>
            <a:r>
              <a:rPr lang="tr-TR" dirty="0" smtClean="0"/>
              <a:t>. (</a:t>
            </a:r>
            <a:r>
              <a:rPr lang="tr-TR" i="1" dirty="0" smtClean="0">
                <a:solidFill>
                  <a:srgbClr val="FF0000"/>
                </a:solidFill>
              </a:rPr>
              <a:t>Destek oranı: Azami %75</a:t>
            </a:r>
            <a:r>
              <a:rPr lang="tr-TR" dirty="0" smtClean="0"/>
              <a:t>)</a:t>
            </a:r>
          </a:p>
          <a:p>
            <a:pPr marL="0" indent="0" algn="just">
              <a:buNone/>
            </a:pPr>
            <a:r>
              <a:rPr lang="tr-TR" b="1" dirty="0" smtClean="0"/>
              <a:t>Başvuru Sayısı: </a:t>
            </a:r>
            <a:r>
              <a:rPr lang="tr-TR" dirty="0"/>
              <a:t>Program kapsamında her başvuru sahibi en fazla 2 proje başvurusunda bulunabilir ve en fazla 1 başvurusu için destek alabilecektir</a:t>
            </a:r>
            <a:r>
              <a:rPr lang="tr-TR" dirty="0" smtClean="0"/>
              <a:t>.</a:t>
            </a:r>
          </a:p>
          <a:p>
            <a:pPr marL="0" indent="0" algn="just">
              <a:buNone/>
            </a:pPr>
            <a:r>
              <a:rPr lang="tr-TR" b="1" dirty="0" smtClean="0"/>
              <a:t>Proje Uygulama Süresi: </a:t>
            </a:r>
            <a:r>
              <a:rPr lang="tr-TR" dirty="0" smtClean="0"/>
              <a:t>Asgari 6 Ay, Azami 18 Ay</a:t>
            </a:r>
          </a:p>
          <a:p>
            <a:pPr marL="0" indent="0" algn="just">
              <a:buNone/>
            </a:pPr>
            <a:r>
              <a:rPr lang="tr-TR" b="1" dirty="0" smtClean="0"/>
              <a:t>Kimler Başvurabilir? </a:t>
            </a:r>
          </a:p>
          <a:p>
            <a:r>
              <a:rPr lang="tr-TR" dirty="0" smtClean="0"/>
              <a:t>Kamu Kurum ve Kuruluşları,</a:t>
            </a:r>
            <a:endParaRPr lang="tr-TR" dirty="0"/>
          </a:p>
          <a:p>
            <a:r>
              <a:rPr lang="tr-TR" dirty="0" smtClean="0"/>
              <a:t>Yerel Yönetimler,</a:t>
            </a:r>
            <a:endParaRPr lang="tr-TR" dirty="0"/>
          </a:p>
          <a:p>
            <a:r>
              <a:rPr lang="tr-TR" b="1" dirty="0" smtClean="0">
                <a:solidFill>
                  <a:srgbClr val="FF0000"/>
                </a:solidFill>
              </a:rPr>
              <a:t>Üniversiteler (Rektörlük),</a:t>
            </a:r>
            <a:endParaRPr lang="tr-TR" b="1" dirty="0">
              <a:solidFill>
                <a:srgbClr val="FF0000"/>
              </a:solidFill>
            </a:endParaRPr>
          </a:p>
          <a:p>
            <a:r>
              <a:rPr lang="tr-TR" dirty="0" smtClean="0"/>
              <a:t>Kamu Kurumu Niteliğindeki Meslek Kuruluşları,</a:t>
            </a:r>
            <a:endParaRPr lang="tr-TR" dirty="0"/>
          </a:p>
          <a:p>
            <a:r>
              <a:rPr lang="tr-TR" dirty="0" smtClean="0"/>
              <a:t>Sivil Toplum Kuruluşları,</a:t>
            </a:r>
            <a:endParaRPr lang="tr-TR" dirty="0"/>
          </a:p>
          <a:p>
            <a:r>
              <a:rPr lang="tr-TR" dirty="0" smtClean="0"/>
              <a:t>Kooperatif ve Birlikler (Kar Amacı Gütmeyen)</a:t>
            </a:r>
          </a:p>
          <a:p>
            <a:pPr marL="0" indent="0">
              <a:buNone/>
            </a:pPr>
            <a:endParaRPr lang="tr-TR" b="1" dirty="0" smtClean="0"/>
          </a:p>
          <a:p>
            <a:pPr marL="0" indent="0">
              <a:buNone/>
            </a:pPr>
            <a:r>
              <a:rPr lang="tr-TR" b="1" i="1" dirty="0" smtClean="0"/>
              <a:t>Son Başvuru Tarihi:</a:t>
            </a:r>
            <a:r>
              <a:rPr lang="tr-TR" i="1" dirty="0" smtClean="0"/>
              <a:t> 5 Nisan 2019 </a:t>
            </a:r>
            <a:endParaRPr lang="tr-TR" i="1" dirty="0"/>
          </a:p>
          <a:p>
            <a:pPr marL="0" indent="0" algn="just">
              <a:buNone/>
            </a:pPr>
            <a:endParaRPr lang="tr-TR" b="1"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58996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49605" y="1690688"/>
            <a:ext cx="4692790" cy="5054886"/>
          </a:xfrm>
          <a:prstGeom prst="rect">
            <a:avLst/>
          </a:prstGeom>
        </p:spPr>
      </p:pic>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6424" y="0"/>
            <a:ext cx="4859152" cy="6872919"/>
          </a:xfrm>
        </p:spPr>
      </p:pic>
      <p:pic>
        <p:nvPicPr>
          <p:cNvPr id="6" name="Resim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22830" y="95535"/>
            <a:ext cx="2392837" cy="598210"/>
          </a:xfrm>
          <a:prstGeom prst="rect">
            <a:avLst/>
          </a:prstGeom>
        </p:spPr>
      </p:pic>
      <p:pic>
        <p:nvPicPr>
          <p:cNvPr id="7" name="Resim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9676333" y="95535"/>
            <a:ext cx="2392837" cy="598210"/>
          </a:xfrm>
          <a:prstGeom prst="rect">
            <a:avLst/>
          </a:prstGeom>
        </p:spPr>
      </p:pic>
    </p:spTree>
    <p:extLst>
      <p:ext uri="{BB962C8B-B14F-4D97-AF65-F5344CB8AC3E}">
        <p14:creationId xmlns:p14="http://schemas.microsoft.com/office/powerpoint/2010/main" val="1269119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000" b="1" dirty="0">
                <a:solidFill>
                  <a:srgbClr val="0070C0"/>
                </a:solidFill>
                <a:latin typeface="+mn-lt"/>
              </a:rPr>
              <a:t>Başvuru Tarihleri</a:t>
            </a:r>
          </a:p>
        </p:txBody>
      </p:sp>
      <p:pic>
        <p:nvPicPr>
          <p:cNvPr id="6" name="Resim 5" descr="Ekran Kırpm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69003"/>
            <a:ext cx="10561733" cy="4131546"/>
          </a:xfrm>
          <a:prstGeom prst="rect">
            <a:avLst/>
          </a:prstGeom>
        </p:spPr>
      </p:pic>
      <p:pic>
        <p:nvPicPr>
          <p:cNvPr id="7" name="Resim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830" y="95535"/>
            <a:ext cx="2392837" cy="598210"/>
          </a:xfrm>
          <a:prstGeom prst="rect">
            <a:avLst/>
          </a:prstGeom>
        </p:spPr>
      </p:pic>
      <p:pic>
        <p:nvPicPr>
          <p:cNvPr id="8" name="Resim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676333" y="95535"/>
            <a:ext cx="2392837" cy="598210"/>
          </a:xfrm>
          <a:prstGeom prst="rect">
            <a:avLst/>
          </a:prstGeom>
        </p:spPr>
      </p:pic>
    </p:spTree>
    <p:extLst>
      <p:ext uri="{BB962C8B-B14F-4D97-AF65-F5344CB8AC3E}">
        <p14:creationId xmlns:p14="http://schemas.microsoft.com/office/powerpoint/2010/main" val="544162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2830" y="95535"/>
            <a:ext cx="2392837" cy="598210"/>
          </a:xfrm>
          <a:prstGeom prst="rect">
            <a:avLst/>
          </a:prstGeom>
        </p:spPr>
      </p:pic>
      <p:pic>
        <p:nvPicPr>
          <p:cNvPr id="6" name="Resim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676333" y="95535"/>
            <a:ext cx="2392837" cy="598210"/>
          </a:xfrm>
          <a:prstGeom prst="rect">
            <a:avLst/>
          </a:prstGeom>
        </p:spPr>
      </p:pic>
      <p:pic>
        <p:nvPicPr>
          <p:cNvPr id="7" name="Resim 6"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859" y="775633"/>
            <a:ext cx="8246283" cy="5608854"/>
          </a:xfrm>
          <a:prstGeom prst="rect">
            <a:avLst/>
          </a:prstGeom>
        </p:spPr>
      </p:pic>
      <p:pic>
        <p:nvPicPr>
          <p:cNvPr id="8" name="Resim 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113075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0070C0"/>
                </a:solidFill>
                <a:latin typeface="+mn-lt"/>
              </a:rPr>
              <a:t>Proje Geliştirme ve Koordinasyon Birimi Komisyonu</a:t>
            </a:r>
          </a:p>
        </p:txBody>
      </p:sp>
      <p:sp>
        <p:nvSpPr>
          <p:cNvPr id="3" name="İçerik Yer Tutucusu 2"/>
          <p:cNvSpPr>
            <a:spLocks noGrp="1"/>
          </p:cNvSpPr>
          <p:nvPr>
            <p:ph idx="1"/>
          </p:nvPr>
        </p:nvSpPr>
        <p:spPr>
          <a:xfrm>
            <a:off x="838200" y="1690688"/>
            <a:ext cx="10515600" cy="4561527"/>
          </a:xfrm>
        </p:spPr>
        <p:txBody>
          <a:bodyPr>
            <a:normAutofit fontScale="92500" lnSpcReduction="10000"/>
          </a:bodyPr>
          <a:lstStyle/>
          <a:p>
            <a:r>
              <a:rPr lang="tr-TR" dirty="0" smtClean="0"/>
              <a:t>Prof. Dr. Kadir SALTALI - </a:t>
            </a:r>
            <a:r>
              <a:rPr lang="tr-TR" b="1" dirty="0" smtClean="0"/>
              <a:t>Komisyon Başkanı / Rektör Yardımcısı</a:t>
            </a:r>
          </a:p>
          <a:p>
            <a:r>
              <a:rPr lang="tr-TR" dirty="0" smtClean="0"/>
              <a:t>Prof. Dr. Mustafa TAŞLIYAN - </a:t>
            </a:r>
            <a:r>
              <a:rPr lang="tr-TR" b="1" dirty="0" smtClean="0"/>
              <a:t>Proje Baş Koordinatörü</a:t>
            </a:r>
          </a:p>
          <a:p>
            <a:r>
              <a:rPr lang="tr-TR" dirty="0" smtClean="0"/>
              <a:t>Doç. Dr. Suat ÇETİNER - </a:t>
            </a:r>
            <a:r>
              <a:rPr lang="tr-TR" b="1" dirty="0" smtClean="0"/>
              <a:t>Proje Koordinatörü</a:t>
            </a:r>
          </a:p>
          <a:p>
            <a:r>
              <a:rPr lang="tr-TR" dirty="0" smtClean="0"/>
              <a:t>Prof. Dr. Mehmet TEKEREK - </a:t>
            </a:r>
            <a:r>
              <a:rPr lang="tr-TR" b="1" dirty="0" smtClean="0"/>
              <a:t>Komisyon Üyesi</a:t>
            </a:r>
          </a:p>
          <a:p>
            <a:r>
              <a:rPr lang="tr-TR" dirty="0" smtClean="0"/>
              <a:t>Doç. Dr. Muhammet KÖSE - </a:t>
            </a:r>
            <a:r>
              <a:rPr lang="tr-TR" b="1" dirty="0"/>
              <a:t>Komisyon Üyesi</a:t>
            </a:r>
          </a:p>
          <a:p>
            <a:r>
              <a:rPr lang="tr-TR" dirty="0"/>
              <a:t>Doç. Dr. </a:t>
            </a:r>
            <a:r>
              <a:rPr lang="tr-TR" dirty="0" smtClean="0"/>
              <a:t>Tamer RIZAOĞLU </a:t>
            </a:r>
            <a:r>
              <a:rPr lang="tr-TR" dirty="0"/>
              <a:t>- </a:t>
            </a:r>
            <a:r>
              <a:rPr lang="tr-TR" b="1" dirty="0"/>
              <a:t>Komisyon </a:t>
            </a:r>
            <a:r>
              <a:rPr lang="tr-TR" b="1" dirty="0" smtClean="0"/>
              <a:t>Üyesi</a:t>
            </a:r>
          </a:p>
          <a:p>
            <a:r>
              <a:rPr lang="tr-TR" dirty="0" smtClean="0"/>
              <a:t>Dr. </a:t>
            </a:r>
            <a:r>
              <a:rPr lang="tr-TR" dirty="0" err="1" smtClean="0"/>
              <a:t>Öğr</a:t>
            </a:r>
            <a:r>
              <a:rPr lang="tr-TR" dirty="0" smtClean="0"/>
              <a:t>. Üyesi Yavuz ORAK</a:t>
            </a:r>
            <a:r>
              <a:rPr lang="tr-TR" dirty="0"/>
              <a:t> - </a:t>
            </a:r>
            <a:r>
              <a:rPr lang="tr-TR" b="1" dirty="0"/>
              <a:t>Komisyon </a:t>
            </a:r>
            <a:r>
              <a:rPr lang="tr-TR" b="1" dirty="0" smtClean="0"/>
              <a:t>Üyesi</a:t>
            </a:r>
          </a:p>
          <a:p>
            <a:r>
              <a:rPr lang="tr-TR" dirty="0"/>
              <a:t>Dr. </a:t>
            </a:r>
            <a:r>
              <a:rPr lang="tr-TR" dirty="0" err="1"/>
              <a:t>Öğr</a:t>
            </a:r>
            <a:r>
              <a:rPr lang="tr-TR" dirty="0"/>
              <a:t>. Üyesi </a:t>
            </a:r>
            <a:r>
              <a:rPr lang="tr-TR" dirty="0" smtClean="0"/>
              <a:t>Yunus Emre AKBANA- </a:t>
            </a:r>
            <a:r>
              <a:rPr lang="tr-TR" b="1" dirty="0"/>
              <a:t>Komisyon </a:t>
            </a:r>
            <a:r>
              <a:rPr lang="tr-TR" b="1" dirty="0" smtClean="0"/>
              <a:t>Üyesi</a:t>
            </a:r>
          </a:p>
          <a:p>
            <a:r>
              <a:rPr lang="tr-TR" dirty="0"/>
              <a:t>Dr. </a:t>
            </a:r>
            <a:r>
              <a:rPr lang="tr-TR" dirty="0" err="1"/>
              <a:t>Öğr</a:t>
            </a:r>
            <a:r>
              <a:rPr lang="tr-TR" dirty="0"/>
              <a:t>. Üyesi </a:t>
            </a:r>
            <a:r>
              <a:rPr lang="tr-TR" dirty="0" smtClean="0"/>
              <a:t>Arif Selim EREN- </a:t>
            </a:r>
            <a:r>
              <a:rPr lang="tr-TR" b="1" dirty="0"/>
              <a:t>Komisyon </a:t>
            </a:r>
            <a:r>
              <a:rPr lang="tr-TR" b="1" dirty="0" smtClean="0"/>
              <a:t>Üyesi</a:t>
            </a:r>
          </a:p>
          <a:p>
            <a:r>
              <a:rPr lang="tr-TR" dirty="0"/>
              <a:t>Dr. </a:t>
            </a:r>
            <a:r>
              <a:rPr lang="tr-TR" dirty="0" err="1"/>
              <a:t>Öğr</a:t>
            </a:r>
            <a:r>
              <a:rPr lang="tr-TR" dirty="0"/>
              <a:t>. Üyesi </a:t>
            </a:r>
            <a:r>
              <a:rPr lang="tr-TR" dirty="0" err="1" smtClean="0"/>
              <a:t>Alaaddin</a:t>
            </a:r>
            <a:r>
              <a:rPr lang="tr-TR" dirty="0" smtClean="0"/>
              <a:t> GÜNDEŞ- </a:t>
            </a:r>
            <a:r>
              <a:rPr lang="tr-TR" b="1" dirty="0"/>
              <a:t>Komisyon Üyesi</a:t>
            </a:r>
          </a:p>
          <a:p>
            <a:endParaRPr lang="tr-TR" dirty="0"/>
          </a:p>
          <a:p>
            <a:endParaRPr lang="tr-TR" dirty="0"/>
          </a:p>
          <a:p>
            <a:endParaRPr lang="tr-TR" dirty="0"/>
          </a:p>
          <a:p>
            <a:endParaRPr lang="tr-TR"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459335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rgbClr val="0070C0"/>
                </a:solidFill>
                <a:latin typeface="+mn-lt"/>
              </a:rPr>
              <a:t>Kimler Başvurabilir?</a:t>
            </a:r>
          </a:p>
        </p:txBody>
      </p:sp>
      <p:sp>
        <p:nvSpPr>
          <p:cNvPr id="3" name="İçerik Yer Tutucusu 2"/>
          <p:cNvSpPr>
            <a:spLocks noGrp="1"/>
          </p:cNvSpPr>
          <p:nvPr>
            <p:ph idx="1"/>
          </p:nvPr>
        </p:nvSpPr>
        <p:spPr/>
        <p:txBody>
          <a:bodyPr>
            <a:normAutofit fontScale="85000" lnSpcReduction="20000"/>
          </a:bodyPr>
          <a:lstStyle/>
          <a:p>
            <a:r>
              <a:rPr lang="tr-TR" dirty="0" smtClean="0"/>
              <a:t>Yerel </a:t>
            </a:r>
            <a:r>
              <a:rPr lang="tr-TR" dirty="0"/>
              <a:t>Yönetimler ve Mahalli İdare birlikleri</a:t>
            </a:r>
          </a:p>
          <a:p>
            <a:r>
              <a:rPr lang="tr-TR" dirty="0" smtClean="0">
                <a:solidFill>
                  <a:srgbClr val="FF0000"/>
                </a:solidFill>
              </a:rPr>
              <a:t>Üniversiteler </a:t>
            </a:r>
            <a:r>
              <a:rPr lang="tr-TR" dirty="0">
                <a:solidFill>
                  <a:srgbClr val="FF0000"/>
                </a:solidFill>
              </a:rPr>
              <a:t>(Rektörlük), </a:t>
            </a:r>
            <a:r>
              <a:rPr lang="tr-TR" smtClean="0">
                <a:solidFill>
                  <a:srgbClr val="FF0000"/>
                </a:solidFill>
              </a:rPr>
              <a:t>Meslek Yüksek </a:t>
            </a:r>
            <a:r>
              <a:rPr lang="tr-TR" dirty="0">
                <a:solidFill>
                  <a:srgbClr val="FF0000"/>
                </a:solidFill>
              </a:rPr>
              <a:t>Okulları, Araştırma Enstitüleri</a:t>
            </a:r>
          </a:p>
          <a:p>
            <a:r>
              <a:rPr lang="tr-TR" dirty="0" smtClean="0"/>
              <a:t>Diğer </a:t>
            </a:r>
            <a:r>
              <a:rPr lang="tr-TR" dirty="0"/>
              <a:t>Kamu Kurum ve Kuruluşları</a:t>
            </a:r>
          </a:p>
          <a:p>
            <a:r>
              <a:rPr lang="tr-TR" dirty="0" smtClean="0"/>
              <a:t>Kamu </a:t>
            </a:r>
            <a:r>
              <a:rPr lang="tr-TR" dirty="0"/>
              <a:t>Kurumu Niteliğindeki Meslek Kuruluşları</a:t>
            </a:r>
          </a:p>
          <a:p>
            <a:r>
              <a:rPr lang="tr-TR" dirty="0" smtClean="0"/>
              <a:t>Sivil </a:t>
            </a:r>
            <a:r>
              <a:rPr lang="tr-TR" dirty="0"/>
              <a:t>Toplum Kuruluşları</a:t>
            </a:r>
          </a:p>
          <a:p>
            <a:r>
              <a:rPr lang="tr-TR" dirty="0" smtClean="0"/>
              <a:t>Organize </a:t>
            </a:r>
            <a:r>
              <a:rPr lang="tr-TR" dirty="0"/>
              <a:t>Sanayi Bölgeleri</a:t>
            </a:r>
          </a:p>
          <a:p>
            <a:r>
              <a:rPr lang="tr-TR" dirty="0" smtClean="0"/>
              <a:t>Küçük </a:t>
            </a:r>
            <a:r>
              <a:rPr lang="tr-TR" dirty="0"/>
              <a:t>Sanayi Siteleri,</a:t>
            </a:r>
          </a:p>
          <a:p>
            <a:r>
              <a:rPr lang="tr-TR" dirty="0" smtClean="0"/>
              <a:t>Teknoparklar</a:t>
            </a:r>
            <a:r>
              <a:rPr lang="tr-TR" dirty="0"/>
              <a:t>, Teknoloji Geliştirme Bölgeleri, Endüstri Bölgeleri,</a:t>
            </a:r>
          </a:p>
          <a:p>
            <a:r>
              <a:rPr lang="tr-TR" dirty="0" smtClean="0"/>
              <a:t>İş </a:t>
            </a:r>
            <a:r>
              <a:rPr lang="tr-TR" dirty="0"/>
              <a:t>Geliştirme Merkezleri</a:t>
            </a:r>
          </a:p>
          <a:p>
            <a:r>
              <a:rPr lang="tr-TR" dirty="0" smtClean="0"/>
              <a:t>Birlikler </a:t>
            </a:r>
            <a:r>
              <a:rPr lang="tr-TR" dirty="0"/>
              <a:t>ve Kooperatifler (Kar Amacı Gütmeyen)</a:t>
            </a:r>
          </a:p>
          <a:p>
            <a:r>
              <a:rPr lang="tr-TR" dirty="0" smtClean="0"/>
              <a:t>Sayılan </a:t>
            </a:r>
            <a:r>
              <a:rPr lang="tr-TR" dirty="0"/>
              <a:t>kurum ve kuruluşların kurduğu veya ortağı olduğu işletmeler</a:t>
            </a:r>
          </a:p>
        </p:txBody>
      </p:sp>
    </p:spTree>
    <p:extLst>
      <p:ext uri="{BB962C8B-B14F-4D97-AF65-F5344CB8AC3E}">
        <p14:creationId xmlns:p14="http://schemas.microsoft.com/office/powerpoint/2010/main" val="2427608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268" y="0"/>
            <a:ext cx="4855464" cy="6858000"/>
          </a:xfrm>
          <a:prstGeom prst="rect">
            <a:avLst/>
          </a:prstGeom>
        </p:spPr>
      </p:pic>
      <p:pic>
        <p:nvPicPr>
          <p:cNvPr id="9" name="Resim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830" y="95535"/>
            <a:ext cx="2392837" cy="598210"/>
          </a:xfrm>
          <a:prstGeom prst="rect">
            <a:avLst/>
          </a:prstGeom>
        </p:spPr>
      </p:pic>
      <p:pic>
        <p:nvPicPr>
          <p:cNvPr id="10" name="Resim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9676333" y="95535"/>
            <a:ext cx="2392837" cy="598210"/>
          </a:xfrm>
          <a:prstGeom prst="rect">
            <a:avLst/>
          </a:prstGeom>
        </p:spPr>
      </p:pic>
    </p:spTree>
    <p:extLst>
      <p:ext uri="{BB962C8B-B14F-4D97-AF65-F5344CB8AC3E}">
        <p14:creationId xmlns:p14="http://schemas.microsoft.com/office/powerpoint/2010/main" val="864388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90688"/>
            <a:ext cx="10515600" cy="3357349"/>
          </a:xfrm>
        </p:spPr>
        <p:txBody>
          <a:bodyPr>
            <a:normAutofit/>
          </a:bodyPr>
          <a:lstStyle/>
          <a:p>
            <a:pPr algn="just"/>
            <a:r>
              <a:rPr lang="tr-TR" b="1" dirty="0"/>
              <a:t>Fizibilite Desteği Programın amacı</a:t>
            </a:r>
            <a:r>
              <a:rPr lang="tr-TR" dirty="0"/>
              <a:t>, TR63 Bölgesinin kalkınmasına ve rekabet gücünün geliştirilmesi açısından önemli fırsatlardan yararlanılmasına, bölge ekonomisine yönelik tehdit ve risklerin önlenmesine, bölgenin yenilik ve girişimcilik kapasitesinin geliştirilmesine yönelik fizibilite çalışmalarına doğrudan mali destek sağlamaktır</a:t>
            </a:r>
            <a:r>
              <a:rPr lang="tr-TR" dirty="0" smtClean="0"/>
              <a:t>.</a:t>
            </a:r>
          </a:p>
          <a:p>
            <a:pPr algn="just"/>
            <a:endParaRPr lang="tr-TR"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3239181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855214"/>
            <a:ext cx="10515600" cy="5603757"/>
          </a:xfrm>
        </p:spPr>
        <p:txBody>
          <a:bodyPr>
            <a:normAutofit fontScale="92500" lnSpcReduction="10000"/>
          </a:bodyPr>
          <a:lstStyle/>
          <a:p>
            <a:pPr marL="0" indent="0" algn="just">
              <a:buNone/>
            </a:pPr>
            <a:r>
              <a:rPr lang="tr-TR" dirty="0"/>
              <a:t/>
            </a:r>
            <a:br>
              <a:rPr lang="tr-TR" dirty="0"/>
            </a:br>
            <a:r>
              <a:rPr lang="tr-TR" b="1" dirty="0" smtClean="0"/>
              <a:t>1) </a:t>
            </a:r>
            <a:r>
              <a:rPr lang="tr-TR" dirty="0" smtClean="0"/>
              <a:t>Öncelikli </a:t>
            </a:r>
            <a:r>
              <a:rPr lang="tr-TR" dirty="0"/>
              <a:t>Sektörlerde İhracatın Geliştirilmesi Sonuç Odaklı Programı kapsamında belirlenen hedeflere katkı sağlayacak fizibilite çalışmalarının gerçekleştirilmesi</a:t>
            </a:r>
          </a:p>
          <a:p>
            <a:pPr marL="0" indent="0" algn="just">
              <a:buNone/>
            </a:pPr>
            <a:r>
              <a:rPr lang="tr-TR" b="1" dirty="0" smtClean="0"/>
              <a:t>2) </a:t>
            </a:r>
            <a:r>
              <a:rPr lang="tr-TR" dirty="0" smtClean="0"/>
              <a:t>Kültür </a:t>
            </a:r>
            <a:r>
              <a:rPr lang="tr-TR" dirty="0"/>
              <a:t>Turizminin Geliştirilmesi Sonuç Odaklı Programı kapsamında belirlenen hedeflere katkı sağlayacak fizibilite çalışmalarının gerçekleştirilmesi</a:t>
            </a:r>
          </a:p>
          <a:p>
            <a:pPr marL="0" indent="0" algn="just">
              <a:buNone/>
            </a:pPr>
            <a:r>
              <a:rPr lang="tr-TR" b="1" dirty="0" smtClean="0"/>
              <a:t>3) </a:t>
            </a:r>
            <a:r>
              <a:rPr lang="tr-TR" dirty="0" smtClean="0"/>
              <a:t>Mesleki </a:t>
            </a:r>
            <a:r>
              <a:rPr lang="tr-TR" dirty="0"/>
              <a:t>Eğitim Kapasitesinin Geliştirilmesi Sonuç Odaklı Programı kapsamında belirlenen hedeflere katkı sağlayacak fizibilite çalışmalarının gerçekleştirilmesi</a:t>
            </a:r>
          </a:p>
          <a:p>
            <a:pPr marL="0" indent="0" algn="just">
              <a:buNone/>
            </a:pPr>
            <a:r>
              <a:rPr lang="tr-TR" b="1" dirty="0" smtClean="0"/>
              <a:t>4) </a:t>
            </a:r>
            <a:r>
              <a:rPr lang="tr-TR" dirty="0" smtClean="0">
                <a:solidFill>
                  <a:srgbClr val="FF0000"/>
                </a:solidFill>
              </a:rPr>
              <a:t>Güdümlü </a:t>
            </a:r>
            <a:r>
              <a:rPr lang="tr-TR" dirty="0">
                <a:solidFill>
                  <a:srgbClr val="FF0000"/>
                </a:solidFill>
              </a:rPr>
              <a:t>Proje Desteği kapsamındaki projelere yönelik fizibilite çalışmalarının gerçekleştirilmesi</a:t>
            </a:r>
          </a:p>
          <a:p>
            <a:pPr marL="0" indent="0" algn="just">
              <a:buNone/>
            </a:pPr>
            <a:r>
              <a:rPr lang="tr-TR" b="1" dirty="0" smtClean="0"/>
              <a:t>5)    </a:t>
            </a:r>
            <a:r>
              <a:rPr lang="tr-TR" dirty="0" smtClean="0"/>
              <a:t>TR63 </a:t>
            </a:r>
            <a:r>
              <a:rPr lang="tr-TR" dirty="0"/>
              <a:t>Bölge Planı 2014-2023 ile uyumlu olmak kaydıyla </a:t>
            </a:r>
            <a:r>
              <a:rPr lang="tr-TR" dirty="0" err="1"/>
              <a:t>aciliyet</a:t>
            </a:r>
            <a:r>
              <a:rPr lang="tr-TR" dirty="0"/>
              <a:t> taşıyan ve kritik önemi haiz yerel bir kalkınma fırsatı </a:t>
            </a:r>
            <a:r>
              <a:rPr lang="tr-TR" dirty="0" smtClean="0"/>
              <a:t>olarak değerlendirilebilecek </a:t>
            </a:r>
            <a:r>
              <a:rPr lang="tr-TR" dirty="0"/>
              <a:t>konulara yönelik fizibilite çalışmalarının gerçekleştirilmesi</a:t>
            </a:r>
          </a:p>
          <a:p>
            <a:pPr algn="just"/>
            <a:endParaRPr lang="tr-TR" dirty="0"/>
          </a:p>
        </p:txBody>
      </p:sp>
      <p:sp>
        <p:nvSpPr>
          <p:cNvPr id="5" name="Metin kutusu 4"/>
          <p:cNvSpPr txBox="1"/>
          <p:nvPr/>
        </p:nvSpPr>
        <p:spPr>
          <a:xfrm>
            <a:off x="2479343" y="354424"/>
            <a:ext cx="7233313" cy="707886"/>
          </a:xfrm>
          <a:prstGeom prst="rect">
            <a:avLst/>
          </a:prstGeom>
          <a:noFill/>
        </p:spPr>
        <p:txBody>
          <a:bodyPr wrap="square" rtlCol="0">
            <a:spAutoFit/>
          </a:bodyPr>
          <a:lstStyle/>
          <a:p>
            <a:pPr algn="ctr"/>
            <a:r>
              <a:rPr lang="tr-TR" sz="4000" b="1" dirty="0">
                <a:solidFill>
                  <a:srgbClr val="0070C0"/>
                </a:solidFill>
                <a:ea typeface="+mj-ea"/>
                <a:cs typeface="+mj-cs"/>
              </a:rPr>
              <a:t>Programın Öncelikleri</a:t>
            </a:r>
          </a:p>
        </p:txBody>
      </p:sp>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4293431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54842"/>
            <a:ext cx="10515600" cy="6185611"/>
          </a:xfrm>
        </p:spPr>
        <p:txBody>
          <a:bodyPr>
            <a:normAutofit fontScale="92500" lnSpcReduction="10000"/>
          </a:bodyPr>
          <a:lstStyle/>
          <a:p>
            <a:pPr marL="0" indent="0" algn="just">
              <a:buNone/>
            </a:pPr>
            <a:r>
              <a:rPr lang="tr-TR" b="1" dirty="0"/>
              <a:t>Program Bütçesi: </a:t>
            </a:r>
            <a:r>
              <a:rPr lang="tr-TR" dirty="0"/>
              <a:t>proje başına asgari </a:t>
            </a:r>
            <a:r>
              <a:rPr lang="tr-TR" dirty="0" smtClean="0"/>
              <a:t>15.000 </a:t>
            </a:r>
            <a:r>
              <a:rPr lang="tr-TR" dirty="0"/>
              <a:t>TL, azami </a:t>
            </a:r>
            <a:r>
              <a:rPr lang="tr-TR" dirty="0" smtClean="0"/>
              <a:t>150.000TL </a:t>
            </a:r>
            <a:r>
              <a:rPr lang="tr-TR" dirty="0"/>
              <a:t>destek sağlanacaktır. (</a:t>
            </a:r>
            <a:r>
              <a:rPr lang="tr-TR" i="1" dirty="0">
                <a:solidFill>
                  <a:srgbClr val="FF0000"/>
                </a:solidFill>
              </a:rPr>
              <a:t>Destek oranı: Azami </a:t>
            </a:r>
            <a:r>
              <a:rPr lang="tr-TR" i="1" dirty="0" smtClean="0">
                <a:solidFill>
                  <a:srgbClr val="FF0000"/>
                </a:solidFill>
              </a:rPr>
              <a:t>%100</a:t>
            </a:r>
            <a:r>
              <a:rPr lang="tr-TR" dirty="0" smtClean="0"/>
              <a:t>)</a:t>
            </a:r>
            <a:endParaRPr lang="tr-TR" dirty="0"/>
          </a:p>
          <a:p>
            <a:pPr marL="0" indent="0" algn="just">
              <a:buNone/>
            </a:pPr>
            <a:r>
              <a:rPr lang="tr-TR" b="1" dirty="0"/>
              <a:t>Başvuru Sayısı: </a:t>
            </a:r>
            <a:r>
              <a:rPr lang="tr-TR" dirty="0"/>
              <a:t>Program kapsamında her başvuru sahibi en fazla </a:t>
            </a:r>
            <a:r>
              <a:rPr lang="tr-TR" dirty="0" smtClean="0"/>
              <a:t>4 </a:t>
            </a:r>
            <a:r>
              <a:rPr lang="tr-TR" dirty="0"/>
              <a:t>proje başvurusunda bulunabilir ve en fazla </a:t>
            </a:r>
            <a:r>
              <a:rPr lang="tr-TR" dirty="0" smtClean="0"/>
              <a:t>2 </a:t>
            </a:r>
            <a:r>
              <a:rPr lang="tr-TR" dirty="0"/>
              <a:t>başvurusu için destek alabilecektir.</a:t>
            </a:r>
          </a:p>
          <a:p>
            <a:pPr marL="0" indent="0" algn="just">
              <a:buNone/>
            </a:pPr>
            <a:r>
              <a:rPr lang="tr-TR" b="1" dirty="0"/>
              <a:t>Proje Uygulama Süresi: </a:t>
            </a:r>
            <a:r>
              <a:rPr lang="tr-TR" dirty="0" smtClean="0"/>
              <a:t>Azami 12 Ay</a:t>
            </a:r>
          </a:p>
          <a:p>
            <a:pPr marL="0" indent="0" algn="just">
              <a:buNone/>
            </a:pPr>
            <a:r>
              <a:rPr lang="tr-TR" b="1" dirty="0"/>
              <a:t>Kimler Başvurabilir? </a:t>
            </a:r>
          </a:p>
          <a:p>
            <a:r>
              <a:rPr lang="tr-TR" dirty="0" smtClean="0"/>
              <a:t>Kamu </a:t>
            </a:r>
            <a:r>
              <a:rPr lang="tr-TR" dirty="0"/>
              <a:t>Kurum ve Kuruluşları</a:t>
            </a:r>
          </a:p>
          <a:p>
            <a:r>
              <a:rPr lang="tr-TR" dirty="0"/>
              <a:t>Yerel Yönetimler</a:t>
            </a:r>
          </a:p>
          <a:p>
            <a:r>
              <a:rPr lang="tr-TR" dirty="0">
                <a:solidFill>
                  <a:srgbClr val="FF0000"/>
                </a:solidFill>
              </a:rPr>
              <a:t>Üniversite Rektörlükleri</a:t>
            </a:r>
          </a:p>
          <a:p>
            <a:r>
              <a:rPr lang="tr-TR" dirty="0"/>
              <a:t>Kamu Kurumu Niteliğindeki Meslek Kuruluşları </a:t>
            </a:r>
            <a:r>
              <a:rPr lang="tr-TR" dirty="0" smtClean="0"/>
              <a:t>Sivil </a:t>
            </a:r>
            <a:r>
              <a:rPr lang="tr-TR" dirty="0"/>
              <a:t>Toplum Kuruluşları </a:t>
            </a:r>
            <a:r>
              <a:rPr lang="tr-TR" dirty="0" smtClean="0"/>
              <a:t>Organize </a:t>
            </a:r>
            <a:r>
              <a:rPr lang="tr-TR" dirty="0"/>
              <a:t>Sanayi Bölgeleri</a:t>
            </a:r>
          </a:p>
          <a:p>
            <a:r>
              <a:rPr lang="tr-TR" dirty="0"/>
              <a:t>Küçük Sanayi Siteleri, Teknoparklar, Teknoloji Geliştirme Bölgeleri, Endüstri Bölgeleri, İş Geliştirme Merkezleri</a:t>
            </a:r>
          </a:p>
          <a:p>
            <a:r>
              <a:rPr lang="tr-TR" dirty="0"/>
              <a:t>Kooperatifler ve </a:t>
            </a:r>
            <a:r>
              <a:rPr lang="tr-TR" dirty="0" smtClean="0"/>
              <a:t>Birlikler</a:t>
            </a:r>
            <a:endParaRPr lang="tr-TR" dirty="0"/>
          </a:p>
          <a:p>
            <a:pPr marL="0" indent="0" algn="just">
              <a:buNone/>
            </a:pPr>
            <a:r>
              <a:rPr lang="tr-TR" b="1" i="1" dirty="0"/>
              <a:t>Son Başvuru Tarihi:</a:t>
            </a:r>
            <a:r>
              <a:rPr lang="tr-TR" i="1" dirty="0"/>
              <a:t> </a:t>
            </a:r>
            <a:r>
              <a:rPr lang="tr-TR" i="1" dirty="0" smtClean="0"/>
              <a:t>24 Aralık </a:t>
            </a:r>
            <a:r>
              <a:rPr lang="tr-TR" i="1" dirty="0"/>
              <a:t>2019 </a:t>
            </a:r>
          </a:p>
          <a:p>
            <a:pPr marL="0" indent="0" algn="just">
              <a:buNone/>
            </a:pPr>
            <a:endParaRPr lang="tr-TR" dirty="0"/>
          </a:p>
        </p:txBody>
      </p:sp>
      <p:pic>
        <p:nvPicPr>
          <p:cNvPr id="5" name="Resim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788766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97075"/>
            <a:ext cx="10515600" cy="6448060"/>
          </a:xfrm>
        </p:spPr>
        <p:txBody>
          <a:bodyPr>
            <a:normAutofit/>
          </a:bodyPr>
          <a:lstStyle/>
          <a:p>
            <a:pPr marL="0" indent="0" algn="ctr">
              <a:buNone/>
            </a:pPr>
            <a:endParaRPr lang="tr-TR" dirty="0" smtClean="0"/>
          </a:p>
          <a:p>
            <a:pPr marL="0" indent="0" algn="ctr">
              <a:buNone/>
            </a:pPr>
            <a:endParaRPr lang="tr-TR" dirty="0"/>
          </a:p>
          <a:p>
            <a:pPr marL="0" indent="0" algn="ctr">
              <a:buNone/>
            </a:pPr>
            <a:endParaRPr lang="tr-TR" dirty="0" smtClean="0"/>
          </a:p>
          <a:p>
            <a:pPr marL="0" indent="0" algn="ctr">
              <a:buNone/>
            </a:pPr>
            <a:endParaRPr lang="tr-TR" dirty="0"/>
          </a:p>
          <a:p>
            <a:pPr marL="0" indent="0" algn="ctr">
              <a:buNone/>
            </a:pPr>
            <a:r>
              <a:rPr lang="tr-TR" sz="9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TEŞEKKÜRLER</a:t>
            </a:r>
          </a:p>
          <a:p>
            <a:pPr marL="0" indent="0" algn="ctr">
              <a:buNone/>
            </a:pPr>
            <a:endParaRPr lang="tr-TR" sz="2000" b="1" i="1" dirty="0" smtClean="0">
              <a:ln w="0"/>
              <a:latin typeface="Times New Roman" panose="02020603050405020304" pitchFamily="18" charset="0"/>
              <a:cs typeface="Times New Roman" panose="02020603050405020304" pitchFamily="18" charset="0"/>
            </a:endParaRPr>
          </a:p>
          <a:p>
            <a:pPr marL="0" indent="0" algn="ctr">
              <a:buNone/>
            </a:pPr>
            <a:endParaRPr lang="tr-TR" sz="2000" b="1" i="1" dirty="0">
              <a:ln w="0"/>
              <a:latin typeface="Times New Roman" panose="02020603050405020304" pitchFamily="18" charset="0"/>
              <a:cs typeface="Times New Roman" panose="02020603050405020304" pitchFamily="18" charset="0"/>
            </a:endParaRPr>
          </a:p>
          <a:p>
            <a:pPr marL="0" indent="0" algn="ctr">
              <a:buNone/>
            </a:pPr>
            <a:r>
              <a:rPr lang="tr-TR" sz="2000" b="1" i="1" dirty="0" smtClean="0">
                <a:ln w="0"/>
                <a:latin typeface="Times New Roman" panose="02020603050405020304" pitchFamily="18" charset="0"/>
                <a:cs typeface="Times New Roman" panose="02020603050405020304" pitchFamily="18" charset="0"/>
              </a:rPr>
              <a:t>İletişim Bilgileri:</a:t>
            </a:r>
          </a:p>
          <a:p>
            <a:pPr marL="0" indent="0" algn="ctr">
              <a:buNone/>
            </a:pPr>
            <a:r>
              <a:rPr lang="tr-TR" sz="2000" i="1" dirty="0" err="1" smtClean="0">
                <a:ln w="0"/>
                <a:latin typeface="Times New Roman" panose="02020603050405020304" pitchFamily="18" charset="0"/>
                <a:cs typeface="Times New Roman" panose="02020603050405020304" pitchFamily="18" charset="0"/>
              </a:rPr>
              <a:t>Öğr</a:t>
            </a:r>
            <a:r>
              <a:rPr lang="tr-TR" sz="2000" i="1" dirty="0" smtClean="0">
                <a:ln w="0"/>
                <a:latin typeface="Times New Roman" panose="02020603050405020304" pitchFamily="18" charset="0"/>
                <a:cs typeface="Times New Roman" panose="02020603050405020304" pitchFamily="18" charset="0"/>
              </a:rPr>
              <a:t>. Gör. Tuğberk ANÇEL</a:t>
            </a:r>
          </a:p>
          <a:p>
            <a:pPr marL="0" indent="0" algn="ctr">
              <a:buNone/>
            </a:pPr>
            <a:r>
              <a:rPr lang="tr-TR" sz="2000" i="1" dirty="0" smtClean="0">
                <a:ln w="0"/>
                <a:latin typeface="Times New Roman" panose="02020603050405020304" pitchFamily="18" charset="0"/>
                <a:cs typeface="Times New Roman" panose="02020603050405020304" pitchFamily="18" charset="0"/>
              </a:rPr>
              <a:t>e-posta</a:t>
            </a:r>
            <a:r>
              <a:rPr lang="tr-TR" sz="2000" i="1" dirty="0">
                <a:ln w="0"/>
                <a:latin typeface="Times New Roman" panose="02020603050405020304" pitchFamily="18" charset="0"/>
                <a:cs typeface="Times New Roman" panose="02020603050405020304" pitchFamily="18" charset="0"/>
              </a:rPr>
              <a:t>: </a:t>
            </a:r>
            <a:r>
              <a:rPr lang="tr-TR" sz="2000" i="1" dirty="0">
                <a:ln w="0"/>
                <a:latin typeface="Times New Roman" panose="02020603050405020304" pitchFamily="18" charset="0"/>
                <a:cs typeface="Times New Roman" panose="02020603050405020304" pitchFamily="18" charset="0"/>
                <a:hlinkClick r:id="rId3"/>
              </a:rPr>
              <a:t>proje@ksu.edu.tr</a:t>
            </a:r>
            <a:r>
              <a:rPr lang="tr-TR" sz="2000" i="1" dirty="0">
                <a:ln w="0"/>
                <a:latin typeface="Times New Roman" panose="02020603050405020304" pitchFamily="18" charset="0"/>
                <a:cs typeface="Times New Roman" panose="02020603050405020304" pitchFamily="18" charset="0"/>
              </a:rPr>
              <a:t> </a:t>
            </a:r>
            <a:r>
              <a:rPr lang="tr-TR" sz="2000" i="1" dirty="0" smtClean="0">
                <a:ln w="0"/>
                <a:latin typeface="Times New Roman" panose="02020603050405020304" pitchFamily="18" charset="0"/>
                <a:cs typeface="Times New Roman" panose="02020603050405020304" pitchFamily="18" charset="0"/>
              </a:rPr>
              <a:t>, </a:t>
            </a:r>
            <a:r>
              <a:rPr lang="tr-TR" sz="2000" i="1" u="sng" dirty="0">
                <a:ln w="0"/>
                <a:solidFill>
                  <a:srgbClr val="0070C0"/>
                </a:solidFill>
                <a:latin typeface="Times New Roman" panose="02020603050405020304" pitchFamily="18" charset="0"/>
                <a:cs typeface="Times New Roman" panose="02020603050405020304" pitchFamily="18" charset="0"/>
              </a:rPr>
              <a:t>tugberkancel@ksu.edu.tr</a:t>
            </a:r>
          </a:p>
          <a:p>
            <a:pPr marL="0" indent="0" algn="ctr">
              <a:buNone/>
            </a:pPr>
            <a:r>
              <a:rPr lang="tr-TR" sz="2000" i="1" dirty="0" smtClean="0">
                <a:ln w="0"/>
                <a:latin typeface="Times New Roman" panose="02020603050405020304" pitchFamily="18" charset="0"/>
                <a:cs typeface="Times New Roman" panose="02020603050405020304" pitchFamily="18" charset="0"/>
              </a:rPr>
              <a:t>web: </a:t>
            </a:r>
            <a:r>
              <a:rPr lang="tr-TR" sz="2000" i="1" dirty="0" smtClean="0">
                <a:ln w="0"/>
                <a:solidFill>
                  <a:srgbClr val="0070C0"/>
                </a:solidFill>
                <a:latin typeface="Times New Roman" panose="02020603050405020304" pitchFamily="18" charset="0"/>
                <a:cs typeface="Times New Roman" panose="02020603050405020304" pitchFamily="18" charset="0"/>
              </a:rPr>
              <a:t>proje.ksu.edu.tr</a:t>
            </a:r>
          </a:p>
          <a:p>
            <a:pPr marL="0" indent="0" algn="ctr">
              <a:buNone/>
            </a:pPr>
            <a:r>
              <a:rPr lang="tr-TR" sz="2000" i="1" dirty="0" smtClean="0">
                <a:ln w="0"/>
                <a:latin typeface="Times New Roman" panose="02020603050405020304" pitchFamily="18" charset="0"/>
                <a:cs typeface="Times New Roman" panose="02020603050405020304" pitchFamily="18" charset="0"/>
              </a:rPr>
              <a:t>Cep Tel: 0553 483 2332  Dahili: 1860</a:t>
            </a:r>
            <a:endParaRPr lang="tr-TR" sz="2000" i="1" dirty="0">
              <a:ln w="0"/>
              <a:latin typeface="Times New Roman" panose="02020603050405020304" pitchFamily="18" charset="0"/>
              <a:cs typeface="Times New Roman" panose="02020603050405020304" pitchFamily="18" charset="0"/>
            </a:endParaRPr>
          </a:p>
          <a:p>
            <a:pPr marL="0" indent="0" algn="ctr">
              <a:buNone/>
            </a:pPr>
            <a:endParaRPr lang="tr-TR" sz="2000" b="1" dirty="0">
              <a:ln w="22225">
                <a:solidFill>
                  <a:schemeClr val="accent2"/>
                </a:solidFill>
                <a:prstDash val="solid"/>
              </a:ln>
              <a:solidFill>
                <a:schemeClr val="accent2">
                  <a:lumMod val="40000"/>
                  <a:lumOff val="60000"/>
                </a:schemeClr>
              </a:solidFill>
            </a:endParaRPr>
          </a:p>
        </p:txBody>
      </p:sp>
      <p:pic>
        <p:nvPicPr>
          <p:cNvPr id="5" name="Resim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5127250" y="0"/>
            <a:ext cx="1937500" cy="2086998"/>
          </a:xfrm>
          <a:prstGeom prst="rect">
            <a:avLst/>
          </a:prstGeom>
        </p:spPr>
      </p:pic>
    </p:spTree>
    <p:extLst>
      <p:ext uri="{BB962C8B-B14F-4D97-AF65-F5344CB8AC3E}">
        <p14:creationId xmlns:p14="http://schemas.microsoft.com/office/powerpoint/2010/main" val="1381158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074" y="491320"/>
            <a:ext cx="10515600" cy="6045959"/>
          </a:xfrm>
        </p:spPr>
        <p:txBody>
          <a:bodyPr>
            <a:normAutofit fontScale="92500" lnSpcReduction="10000"/>
          </a:bodyPr>
          <a:lstStyle/>
          <a:p>
            <a:pPr algn="just"/>
            <a:r>
              <a:rPr lang="tr-TR" b="1" dirty="0"/>
              <a:t>Komisyon:</a:t>
            </a:r>
            <a:r>
              <a:rPr lang="tr-TR" dirty="0"/>
              <a:t> Kahramanmaraş Sütçü İmam Üniversitesine sunulan proje önerilerinin kabulü, değerlendirilmesi, yürütülmesi ve izlenmesi amacıyla </a:t>
            </a:r>
            <a:r>
              <a:rPr lang="tr-TR" dirty="0" smtClean="0"/>
              <a:t>oluşturulan </a:t>
            </a:r>
            <a:r>
              <a:rPr lang="tr-TR" dirty="0"/>
              <a:t>komisyonu</a:t>
            </a:r>
            <a:r>
              <a:rPr lang="tr-TR" dirty="0" smtClean="0"/>
              <a:t>,</a:t>
            </a:r>
          </a:p>
          <a:p>
            <a:pPr algn="just"/>
            <a:r>
              <a:rPr lang="tr-TR" b="1" dirty="0"/>
              <a:t>Proje Baş Koordinatörü:</a:t>
            </a:r>
            <a:r>
              <a:rPr lang="tr-TR" dirty="0"/>
              <a:t> Proje Geliştirme ve Koordinasyon Biriminin faaliyetlerinin Üniversite adına yürütülmesinden sorumlu, Rektör tarafından görevlendirilen </a:t>
            </a:r>
            <a:r>
              <a:rPr lang="tr-TR" dirty="0" smtClean="0"/>
              <a:t>Rektör </a:t>
            </a:r>
            <a:r>
              <a:rPr lang="tr-TR" dirty="0"/>
              <a:t>Yardımcısına karşı sorumlu kişiyi</a:t>
            </a:r>
            <a:r>
              <a:rPr lang="tr-TR" dirty="0" smtClean="0"/>
              <a:t>,</a:t>
            </a:r>
          </a:p>
          <a:p>
            <a:pPr algn="just"/>
            <a:r>
              <a:rPr lang="tr-TR" b="1" dirty="0"/>
              <a:t>Proje Koordinatörü: </a:t>
            </a:r>
            <a:r>
              <a:rPr lang="tr-TR" dirty="0"/>
              <a:t>İlgili birimlerin proje sorumluluğunu yürüten, üst yönetici tarafından belirlenen Rektör Yardımcısına ve Proje Baş Koordinatörüne karşı </a:t>
            </a:r>
            <a:r>
              <a:rPr lang="tr-TR" dirty="0" smtClean="0"/>
              <a:t>sorumlu </a:t>
            </a:r>
            <a:r>
              <a:rPr lang="tr-TR" dirty="0"/>
              <a:t>kişiyi, </a:t>
            </a:r>
            <a:endParaRPr lang="tr-TR" dirty="0" smtClean="0"/>
          </a:p>
          <a:p>
            <a:pPr algn="just"/>
            <a:r>
              <a:rPr lang="tr-TR" b="1" dirty="0"/>
              <a:t>Uzman: </a:t>
            </a:r>
            <a:r>
              <a:rPr lang="tr-TR" dirty="0"/>
              <a:t>Proje Geliştirme ve Koordinasyon Biriminde görev alacak, proje tekliflerini toplayacak ve yürütülmesi uygun projelerin takibini yapacak, Proje Baş Koordinatörü ve Proje Koordinatörüne karşı sorumlu, konusunda uzman görevliyi</a:t>
            </a:r>
            <a:r>
              <a:rPr lang="tr-TR" dirty="0" smtClean="0"/>
              <a:t>,</a:t>
            </a:r>
          </a:p>
          <a:p>
            <a:pPr algn="just"/>
            <a:r>
              <a:rPr lang="tr-TR" b="1" dirty="0"/>
              <a:t>Proje Birimi:</a:t>
            </a:r>
            <a:r>
              <a:rPr lang="tr-TR" dirty="0"/>
              <a:t> Sağlık Bilimleri, Sosyal Bilimler ve Fen Bilimleri Enstitüleri ve diğer bölüm ve birimler adına ayrı ayrı kurulacak ve her biri kendi birimi adına Proje Geliştirme ve Koordinasyon Birimine proje sunacak </a:t>
            </a:r>
            <a:r>
              <a:rPr lang="tr-TR" dirty="0" smtClean="0"/>
              <a:t>birimleri temsil etmektedir.</a:t>
            </a:r>
            <a:endParaRPr lang="tr-TR"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2502979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70C0"/>
                </a:solidFill>
                <a:latin typeface="+mn-lt"/>
              </a:rPr>
              <a:t>Avrupa Birliği Hibe Programları</a:t>
            </a:r>
          </a:p>
        </p:txBody>
      </p:sp>
      <p:pic>
        <p:nvPicPr>
          <p:cNvPr id="4" name="Resim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
        <p:nvSpPr>
          <p:cNvPr id="3" name="İçerik Yer Tutucusu 2"/>
          <p:cNvSpPr>
            <a:spLocks noGrp="1"/>
          </p:cNvSpPr>
          <p:nvPr>
            <p:ph idx="1"/>
          </p:nvPr>
        </p:nvSpPr>
        <p:spPr/>
        <p:txBody>
          <a:bodyPr/>
          <a:lstStyle/>
          <a:p>
            <a:pPr algn="just" fontAlgn="base"/>
            <a:r>
              <a:rPr lang="tr-TR" dirty="0"/>
              <a:t>Avrupa Birliği (AB) Programları, AB politikalarının önemli uygulama araçlarından birisi olup, üye devletler arasında işbirliğini teşvik ederek, eğitim, gençlik, bilim ve araştırma gibi önemli politika alanlarında, AB düzeyinde belirlenen hedeflere ulaşılmasını amaçlamaktadır.</a:t>
            </a:r>
          </a:p>
          <a:p>
            <a:pPr algn="just" fontAlgn="base"/>
            <a:r>
              <a:rPr lang="tr-TR" dirty="0"/>
              <a:t>Vatandaşlar, işletmeler, sivil toplum kuruluşları (STK), kamu kurumları ve üniversiteler, genel politika ve strateji öncelikleri doğrultusunda hazırladıkları projeler aracılığıyla, AB Programlarından istifade edebilmektedir. AB Programları ülkeler arası işbirliğinin geliştirilmesini amaçladığından, programlara yapılan başvuruların genel olarak farklı ülkelerden ortaklarla yapılması gerekmektedir.</a:t>
            </a:r>
          </a:p>
          <a:p>
            <a:pPr marL="0" indent="0" algn="just">
              <a:buNone/>
            </a:pPr>
            <a:endParaRPr lang="tr-TR" dirty="0"/>
          </a:p>
        </p:txBody>
      </p:sp>
      <p:pic>
        <p:nvPicPr>
          <p:cNvPr id="5" name="Resim 4"/>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2178369" cy="991082"/>
          </a:xfrm>
          <a:prstGeom prst="rect">
            <a:avLst/>
          </a:prstGeom>
        </p:spPr>
      </p:pic>
      <p:pic>
        <p:nvPicPr>
          <p:cNvPr id="6" name="Resim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0013631" y="0"/>
            <a:ext cx="2178369" cy="991082"/>
          </a:xfrm>
          <a:prstGeom prst="rect">
            <a:avLst/>
          </a:prstGeom>
        </p:spPr>
      </p:pic>
    </p:spTree>
    <p:extLst>
      <p:ext uri="{BB962C8B-B14F-4D97-AF65-F5344CB8AC3E}">
        <p14:creationId xmlns:p14="http://schemas.microsoft.com/office/powerpoint/2010/main" val="835063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7065"/>
            <a:ext cx="10515600" cy="756952"/>
          </a:xfrm>
        </p:spPr>
        <p:txBody>
          <a:bodyPr>
            <a:normAutofit/>
          </a:bodyPr>
          <a:lstStyle/>
          <a:p>
            <a:pPr algn="ctr"/>
            <a:r>
              <a:rPr lang="tr-TR" b="1" dirty="0">
                <a:solidFill>
                  <a:srgbClr val="0070C0"/>
                </a:solidFill>
                <a:latin typeface="+mn-lt"/>
              </a:rPr>
              <a:t>Avrupa Birliği Hibe Programları</a:t>
            </a:r>
          </a:p>
        </p:txBody>
      </p:sp>
      <p:sp>
        <p:nvSpPr>
          <p:cNvPr id="3" name="İçerik Yer Tutucusu 2"/>
          <p:cNvSpPr>
            <a:spLocks noGrp="1"/>
          </p:cNvSpPr>
          <p:nvPr>
            <p:ph idx="1"/>
          </p:nvPr>
        </p:nvSpPr>
        <p:spPr>
          <a:xfrm>
            <a:off x="838200" y="1108147"/>
            <a:ext cx="10515600" cy="4351338"/>
          </a:xfrm>
        </p:spPr>
        <p:txBody>
          <a:bodyPr/>
          <a:lstStyle/>
          <a:p>
            <a:pPr marL="0" indent="0" algn="just">
              <a:buNone/>
            </a:pPr>
            <a:r>
              <a:rPr lang="tr-TR" sz="2400" dirty="0"/>
              <a:t>AB’de, 2014-2020 döneminde toplam 22 Program uygulanmakta, ülkemiz bunlar arasından 7 Programa katılım sağlamaktadır. Mevcut dönemde, katılım sağlanan Programların toplam bütçesi 97 milyar avrodur</a:t>
            </a:r>
            <a:r>
              <a:rPr lang="tr-TR" sz="2400" dirty="0" smtClean="0"/>
              <a:t>.</a:t>
            </a:r>
          </a:p>
          <a:p>
            <a:pPr marL="0" indent="0" algn="just">
              <a:buNone/>
            </a:pPr>
            <a:endParaRPr lang="tr-TR" dirty="0"/>
          </a:p>
          <a:p>
            <a:pPr marL="0" indent="0" algn="just">
              <a:buNone/>
            </a:pPr>
            <a:endParaRPr lang="tr-TR" dirty="0"/>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2178369" cy="991082"/>
          </a:xfrm>
          <a:prstGeom prst="rect">
            <a:avLst/>
          </a:prstGeom>
        </p:spPr>
      </p:pic>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013631" y="0"/>
            <a:ext cx="2178369" cy="991082"/>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1709352003"/>
              </p:ext>
            </p:extLst>
          </p:nvPr>
        </p:nvGraphicFramePr>
        <p:xfrm>
          <a:off x="956836" y="2236634"/>
          <a:ext cx="10275271" cy="4246052"/>
        </p:xfrm>
        <a:graphic>
          <a:graphicData uri="http://schemas.openxmlformats.org/drawingml/2006/table">
            <a:tbl>
              <a:tblPr bandRow="1">
                <a:tableStyleId>{B301B821-A1FF-4177-AEE7-76D212191A09}</a:tableStyleId>
              </a:tblPr>
              <a:tblGrid>
                <a:gridCol w="4690517"/>
                <a:gridCol w="5584754"/>
              </a:tblGrid>
              <a:tr h="326620">
                <a:tc>
                  <a:txBody>
                    <a:bodyPr/>
                    <a:lstStyle/>
                    <a:p>
                      <a:pPr algn="ctr" fontAlgn="base"/>
                      <a:r>
                        <a:rPr lang="tr-TR" b="1" dirty="0">
                          <a:effectLst/>
                        </a:rPr>
                        <a:t>AB Programı</a:t>
                      </a:r>
                    </a:p>
                  </a:txBody>
                  <a:tcPr marL="0" marR="0" marT="0" marB="0" anchor="ctr"/>
                </a:tc>
                <a:tc>
                  <a:txBody>
                    <a:bodyPr/>
                    <a:lstStyle/>
                    <a:p>
                      <a:pPr algn="ctr" fontAlgn="base"/>
                      <a:r>
                        <a:rPr lang="tr-TR" b="1" dirty="0">
                          <a:effectLst/>
                        </a:rPr>
                        <a:t>Uygulayıcı veya Koordinatör Kurum</a:t>
                      </a:r>
                    </a:p>
                  </a:txBody>
                  <a:tcPr marL="0" marR="0" marT="0" marB="0" anchor="ctr"/>
                </a:tc>
              </a:tr>
              <a:tr h="653238">
                <a:tc>
                  <a:txBody>
                    <a:bodyPr/>
                    <a:lstStyle/>
                    <a:p>
                      <a:pPr algn="l" fontAlgn="base"/>
                      <a:r>
                        <a:rPr lang="tr-TR" dirty="0" smtClean="0">
                          <a:effectLst/>
                        </a:rPr>
                        <a:t>Eğitim</a:t>
                      </a:r>
                      <a:r>
                        <a:rPr lang="tr-TR" dirty="0">
                          <a:effectLst/>
                        </a:rPr>
                        <a:t>, Öğretim, Gençlik ve Spor </a:t>
                      </a:r>
                      <a:r>
                        <a:rPr lang="tr-TR" dirty="0" smtClean="0">
                          <a:effectLst/>
                        </a:rPr>
                        <a:t>(</a:t>
                      </a:r>
                      <a:r>
                        <a:rPr lang="tr-TR" dirty="0" err="1">
                          <a:effectLst/>
                        </a:rPr>
                        <a:t>Erasmus</a:t>
                      </a:r>
                      <a:r>
                        <a:rPr lang="tr-TR" dirty="0">
                          <a:effectLst/>
                        </a:rPr>
                        <a:t>+) </a:t>
                      </a:r>
                      <a:r>
                        <a:rPr lang="tr-TR" dirty="0" smtClean="0">
                          <a:effectLst/>
                        </a:rPr>
                        <a:t>  Programı</a:t>
                      </a:r>
                      <a:endParaRPr lang="tr-TR" dirty="0">
                        <a:effectLst/>
                      </a:endParaRPr>
                    </a:p>
                  </a:txBody>
                  <a:tcPr marL="0" marR="0" marT="0" marB="0" anchor="ctr"/>
                </a:tc>
                <a:tc>
                  <a:txBody>
                    <a:bodyPr/>
                    <a:lstStyle/>
                    <a:p>
                      <a:pPr algn="l" fontAlgn="base"/>
                      <a:r>
                        <a:rPr lang="tr-TR" dirty="0">
                          <a:effectLst/>
                        </a:rPr>
                        <a:t>AB Eğitim ve Gençlik Programları Merkezi Başkanlığı </a:t>
                      </a:r>
                      <a:r>
                        <a:rPr lang="tr-TR" dirty="0" smtClean="0">
                          <a:effectLst/>
                        </a:rPr>
                        <a:t> (</a:t>
                      </a:r>
                      <a:r>
                        <a:rPr lang="tr-TR" dirty="0">
                          <a:effectLst/>
                        </a:rPr>
                        <a:t>Türkiye Ulusal Ajansı)</a:t>
                      </a:r>
                    </a:p>
                  </a:txBody>
                  <a:tcPr marL="0" marR="0" marT="0" marB="0" anchor="ctr"/>
                </a:tc>
              </a:tr>
              <a:tr h="653238">
                <a:tc>
                  <a:txBody>
                    <a:bodyPr/>
                    <a:lstStyle/>
                    <a:p>
                      <a:pPr algn="l" fontAlgn="base"/>
                      <a:r>
                        <a:rPr lang="tr-TR" dirty="0" smtClean="0">
                          <a:effectLst/>
                        </a:rPr>
                        <a:t>Araştırma </a:t>
                      </a:r>
                      <a:r>
                        <a:rPr lang="tr-TR" dirty="0">
                          <a:effectLst/>
                        </a:rPr>
                        <a:t>ve Yenilik (Ufuk 2020) Programı</a:t>
                      </a:r>
                    </a:p>
                  </a:txBody>
                  <a:tcPr marL="0" marR="0" marT="0" marB="0" anchor="ctr"/>
                </a:tc>
                <a:tc>
                  <a:txBody>
                    <a:bodyPr/>
                    <a:lstStyle/>
                    <a:p>
                      <a:pPr algn="l" fontAlgn="base"/>
                      <a:r>
                        <a:rPr lang="tr-TR">
                          <a:effectLst/>
                        </a:rPr>
                        <a:t>Türkiye Bilimsel ve Teknolojik Araştırma Kurumu Başkanlığı (TÜBİTAK)</a:t>
                      </a:r>
                    </a:p>
                  </a:txBody>
                  <a:tcPr marL="0" marR="0" marT="0" marB="0" anchor="ctr"/>
                </a:tc>
              </a:tr>
              <a:tr h="979858">
                <a:tc>
                  <a:txBody>
                    <a:bodyPr/>
                    <a:lstStyle/>
                    <a:p>
                      <a:pPr algn="l" fontAlgn="base"/>
                      <a:r>
                        <a:rPr lang="tr-TR" dirty="0" smtClean="0">
                          <a:effectLst/>
                        </a:rPr>
                        <a:t>İşletmelerin </a:t>
                      </a:r>
                      <a:r>
                        <a:rPr lang="tr-TR" dirty="0">
                          <a:effectLst/>
                        </a:rPr>
                        <a:t>ve KOBİ’lerin Rekabet Edebilirliği (COSME) Programı</a:t>
                      </a:r>
                    </a:p>
                  </a:txBody>
                  <a:tcPr marL="0" marR="0" marT="0" marB="0" anchor="ctr"/>
                </a:tc>
                <a:tc>
                  <a:txBody>
                    <a:bodyPr/>
                    <a:lstStyle/>
                    <a:p>
                      <a:pPr algn="l" fontAlgn="base"/>
                      <a:r>
                        <a:rPr lang="tr-TR" dirty="0">
                          <a:effectLst/>
                        </a:rPr>
                        <a:t>Küçük ve Orta Ölçekli İşletmeleri Geliştirme ve Destekleme İdaresi Başkanlığı (KOSGEB)</a:t>
                      </a:r>
                    </a:p>
                  </a:txBody>
                  <a:tcPr marL="0" marR="0" marT="0" marB="0" anchor="ctr"/>
                </a:tc>
              </a:tr>
              <a:tr h="653238">
                <a:tc>
                  <a:txBody>
                    <a:bodyPr/>
                    <a:lstStyle/>
                    <a:p>
                      <a:pPr algn="l" fontAlgn="base"/>
                      <a:r>
                        <a:rPr lang="tr-TR" dirty="0" smtClean="0">
                          <a:effectLst/>
                        </a:rPr>
                        <a:t>İstihdam </a:t>
                      </a:r>
                      <a:r>
                        <a:rPr lang="tr-TR" dirty="0">
                          <a:effectLst/>
                        </a:rPr>
                        <a:t>ve Sosyal Yenilik (</a:t>
                      </a:r>
                      <a:r>
                        <a:rPr lang="tr-TR" dirty="0" err="1">
                          <a:effectLst/>
                        </a:rPr>
                        <a:t>EaSI</a:t>
                      </a:r>
                      <a:r>
                        <a:rPr lang="tr-TR" dirty="0">
                          <a:effectLst/>
                        </a:rPr>
                        <a:t>) Programı</a:t>
                      </a:r>
                    </a:p>
                  </a:txBody>
                  <a:tcPr marL="0" marR="0" marT="0" marB="0" anchor="ctr"/>
                </a:tc>
                <a:tc>
                  <a:txBody>
                    <a:bodyPr/>
                    <a:lstStyle/>
                    <a:p>
                      <a:pPr algn="l" fontAlgn="base"/>
                      <a:r>
                        <a:rPr lang="tr-TR" dirty="0">
                          <a:effectLst/>
                        </a:rPr>
                        <a:t>Çalışma ve Sosyal Güvenlik Bakanlığı</a:t>
                      </a:r>
                    </a:p>
                  </a:txBody>
                  <a:tcPr marL="0" marR="0" marT="0" marB="0" anchor="ctr"/>
                </a:tc>
              </a:tr>
              <a:tr h="326620">
                <a:tc>
                  <a:txBody>
                    <a:bodyPr/>
                    <a:lstStyle/>
                    <a:p>
                      <a:pPr algn="l" fontAlgn="base"/>
                      <a:r>
                        <a:rPr lang="tr-TR" dirty="0" err="1" smtClean="0">
                          <a:effectLst/>
                        </a:rPr>
                        <a:t>Fiscalis</a:t>
                      </a:r>
                      <a:r>
                        <a:rPr lang="tr-TR" dirty="0" smtClean="0">
                          <a:effectLst/>
                        </a:rPr>
                        <a:t> </a:t>
                      </a:r>
                      <a:r>
                        <a:rPr lang="tr-TR" dirty="0">
                          <a:effectLst/>
                        </a:rPr>
                        <a:t>2020 Programı</a:t>
                      </a:r>
                    </a:p>
                  </a:txBody>
                  <a:tcPr marL="0" marR="0" marT="0" marB="0" anchor="ctr"/>
                </a:tc>
                <a:tc>
                  <a:txBody>
                    <a:bodyPr/>
                    <a:lstStyle/>
                    <a:p>
                      <a:pPr algn="l" fontAlgn="base"/>
                      <a:r>
                        <a:rPr lang="tr-TR" dirty="0">
                          <a:effectLst/>
                        </a:rPr>
                        <a:t>Maliye Bakanlığı</a:t>
                      </a:r>
                    </a:p>
                  </a:txBody>
                  <a:tcPr marL="0" marR="0" marT="0" marB="0" anchor="ctr"/>
                </a:tc>
              </a:tr>
              <a:tr h="326620">
                <a:tc>
                  <a:txBody>
                    <a:bodyPr/>
                    <a:lstStyle/>
                    <a:p>
                      <a:pPr algn="l" fontAlgn="base"/>
                      <a:r>
                        <a:rPr lang="tr-TR" dirty="0" smtClean="0">
                          <a:effectLst/>
                        </a:rPr>
                        <a:t>Gümrükler </a:t>
                      </a:r>
                      <a:r>
                        <a:rPr lang="tr-TR" dirty="0">
                          <a:effectLst/>
                        </a:rPr>
                        <a:t>2020 Programı</a:t>
                      </a:r>
                    </a:p>
                  </a:txBody>
                  <a:tcPr marL="0" marR="0" marT="0" marB="0" anchor="ctr"/>
                </a:tc>
                <a:tc>
                  <a:txBody>
                    <a:bodyPr/>
                    <a:lstStyle/>
                    <a:p>
                      <a:pPr algn="l" fontAlgn="base"/>
                      <a:r>
                        <a:rPr lang="tr-TR" dirty="0">
                          <a:effectLst/>
                        </a:rPr>
                        <a:t>Gümrük ve Ticaret Bakanlığı</a:t>
                      </a:r>
                    </a:p>
                  </a:txBody>
                  <a:tcPr marL="0" marR="0" marT="0" marB="0" anchor="ctr"/>
                </a:tc>
              </a:tr>
              <a:tr h="326620">
                <a:tc>
                  <a:txBody>
                    <a:bodyPr/>
                    <a:lstStyle/>
                    <a:p>
                      <a:pPr algn="l" fontAlgn="base"/>
                      <a:r>
                        <a:rPr lang="tr-TR" dirty="0" smtClean="0">
                          <a:effectLst/>
                        </a:rPr>
                        <a:t>Sivil </a:t>
                      </a:r>
                      <a:r>
                        <a:rPr lang="tr-TR" dirty="0">
                          <a:effectLst/>
                        </a:rPr>
                        <a:t>Koruma Mekanizması</a:t>
                      </a:r>
                    </a:p>
                  </a:txBody>
                  <a:tcPr marL="0" marR="0" marT="0" marB="0" anchor="ctr"/>
                </a:tc>
                <a:tc>
                  <a:txBody>
                    <a:bodyPr/>
                    <a:lstStyle/>
                    <a:p>
                      <a:pPr algn="l" fontAlgn="base"/>
                      <a:r>
                        <a:rPr lang="tr-TR" dirty="0">
                          <a:effectLst/>
                        </a:rPr>
                        <a:t>Afet ve Acil Durum Yönetimi Başkanlığı</a:t>
                      </a:r>
                    </a:p>
                  </a:txBody>
                  <a:tcPr marL="0" marR="0" marT="0" marB="0" anchor="ctr"/>
                </a:tc>
              </a:tr>
            </a:tbl>
          </a:graphicData>
        </a:graphic>
      </p:graphicFrame>
    </p:spTree>
    <p:extLst>
      <p:ext uri="{BB962C8B-B14F-4D97-AF65-F5344CB8AC3E}">
        <p14:creationId xmlns:p14="http://schemas.microsoft.com/office/powerpoint/2010/main" val="3018469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8085"/>
            <a:ext cx="12192000" cy="5921829"/>
          </a:xfrm>
          <a:prstGeom prst="rect">
            <a:avLst/>
          </a:prstGeom>
        </p:spPr>
      </p:pic>
    </p:spTree>
    <p:extLst>
      <p:ext uri="{BB962C8B-B14F-4D97-AF65-F5344CB8AC3E}">
        <p14:creationId xmlns:p14="http://schemas.microsoft.com/office/powerpoint/2010/main" val="4251360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70C0"/>
                </a:solidFill>
                <a:latin typeface="+mn-lt"/>
              </a:rPr>
              <a:t>HORIZON 2020 (UFUK 2020) nedir?</a:t>
            </a:r>
          </a:p>
        </p:txBody>
      </p:sp>
      <p:sp>
        <p:nvSpPr>
          <p:cNvPr id="3" name="İçerik Yer Tutucusu 2"/>
          <p:cNvSpPr>
            <a:spLocks noGrp="1"/>
          </p:cNvSpPr>
          <p:nvPr>
            <p:ph idx="1"/>
          </p:nvPr>
        </p:nvSpPr>
        <p:spPr/>
        <p:txBody>
          <a:bodyPr/>
          <a:lstStyle/>
          <a:p>
            <a:pPr marL="0" indent="0" algn="just">
              <a:buNone/>
            </a:pPr>
            <a:r>
              <a:rPr lang="tr-TR" dirty="0" smtClean="0"/>
              <a:t>	Avrupa </a:t>
            </a:r>
            <a:r>
              <a:rPr lang="tr-TR" dirty="0"/>
              <a:t>Birliği'nin bilimsel ve uygulamalı araştırma, geliştirme ve </a:t>
            </a:r>
            <a:r>
              <a:rPr lang="tr-TR" dirty="0" err="1"/>
              <a:t>inovasyon</a:t>
            </a:r>
            <a:r>
              <a:rPr lang="tr-TR" dirty="0"/>
              <a:t> projelerine destek olmak üzere oluşturduğu </a:t>
            </a:r>
            <a:r>
              <a:rPr lang="tr-TR" b="1" dirty="0"/>
              <a:t>HORIZON 2020</a:t>
            </a:r>
            <a:r>
              <a:rPr lang="tr-TR" dirty="0"/>
              <a:t> Hibe Programı, dünyanın en yüksek bütçeli hibe programıdır. Avrupa'nın bilim, teknoloji ve politika uygulamalarının uyumlaştırılması amacıyla başlatılan </a:t>
            </a:r>
            <a:r>
              <a:rPr lang="tr-TR" b="1" dirty="0"/>
              <a:t>HORIZON 2020</a:t>
            </a:r>
            <a:r>
              <a:rPr lang="tr-TR" dirty="0"/>
              <a:t>, Avrupa'nın araştırma ve teknoloji geliştirme kapasitesini güçlendirmek, üniversite-sanayi işbirliğini teşvik etmek, AB ülkeleri, AB aday ülkeleri ve AB'nin işbirliği yaptığı ülkelerle AB politikalarına ilişkin farklı alanlarda işbirliğini geliştirmek amacıyla yürütülüyor. AB </a:t>
            </a:r>
            <a:r>
              <a:rPr lang="tr-TR" b="1" dirty="0"/>
              <a:t>HORIZON 2020</a:t>
            </a:r>
            <a:r>
              <a:rPr lang="tr-TR" dirty="0"/>
              <a:t> Hibe Programı, uluslararası ortaklıklar yolu ile geleceğin teknolojilerine yön vermeyi hedefliyor. </a:t>
            </a:r>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37"/>
            <a:ext cx="1801459" cy="874994"/>
          </a:xfrm>
          <a:prstGeom prst="rect">
            <a:avLst/>
          </a:prstGeom>
        </p:spPr>
      </p:pic>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90541" y="0"/>
            <a:ext cx="1801459" cy="874994"/>
          </a:xfrm>
          <a:prstGeom prst="rect">
            <a:avLst/>
          </a:prstGeom>
        </p:spPr>
      </p:pic>
      <p:pic>
        <p:nvPicPr>
          <p:cNvPr id="7" name="Resim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1102815" y="5608791"/>
            <a:ext cx="1054944" cy="1136344"/>
          </a:xfrm>
          <a:prstGeom prst="rect">
            <a:avLst/>
          </a:prstGeom>
        </p:spPr>
      </p:pic>
    </p:spTree>
    <p:extLst>
      <p:ext uri="{BB962C8B-B14F-4D97-AF65-F5344CB8AC3E}">
        <p14:creationId xmlns:p14="http://schemas.microsoft.com/office/powerpoint/2010/main" val="403617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42549"/>
            <a:ext cx="10515600" cy="1325563"/>
          </a:xfrm>
        </p:spPr>
        <p:txBody>
          <a:bodyPr>
            <a:normAutofit/>
          </a:bodyPr>
          <a:lstStyle/>
          <a:p>
            <a:pPr algn="ctr"/>
            <a:r>
              <a:rPr lang="tr-TR" b="1" dirty="0">
                <a:solidFill>
                  <a:srgbClr val="0070C0"/>
                </a:solidFill>
                <a:latin typeface="+mn-lt"/>
              </a:rPr>
              <a:t>HORIZON </a:t>
            </a:r>
            <a:r>
              <a:rPr lang="tr-TR" b="1" dirty="0" smtClean="0">
                <a:solidFill>
                  <a:srgbClr val="0070C0"/>
                </a:solidFill>
                <a:latin typeface="+mn-lt"/>
              </a:rPr>
              <a:t>2020’ye kimler başvurabilir?</a:t>
            </a:r>
            <a:endParaRPr lang="tr-TR" b="1" dirty="0">
              <a:solidFill>
                <a:srgbClr val="0070C0"/>
              </a:solidFill>
              <a:latin typeface="+mn-lt"/>
            </a:endParaRPr>
          </a:p>
        </p:txBody>
      </p:sp>
      <p:sp>
        <p:nvSpPr>
          <p:cNvPr id="3" name="İçerik Yer Tutucusu 2"/>
          <p:cNvSpPr>
            <a:spLocks noGrp="1"/>
          </p:cNvSpPr>
          <p:nvPr>
            <p:ph idx="1"/>
          </p:nvPr>
        </p:nvSpPr>
        <p:spPr/>
        <p:txBody>
          <a:bodyPr/>
          <a:lstStyle/>
          <a:p>
            <a:pPr marL="0" indent="0" algn="just">
              <a:buNone/>
            </a:pPr>
            <a:r>
              <a:rPr lang="tr-TR" dirty="0" smtClean="0"/>
              <a:t>	Açılan </a:t>
            </a:r>
            <a:r>
              <a:rPr lang="tr-TR" dirty="0"/>
              <a:t>proje çağrılarına Türkiye’den </a:t>
            </a:r>
            <a:r>
              <a:rPr lang="tr-TR" dirty="0">
                <a:solidFill>
                  <a:srgbClr val="FF0000"/>
                </a:solidFill>
              </a:rPr>
              <a:t>üniversiteler</a:t>
            </a:r>
            <a:r>
              <a:rPr lang="tr-TR" dirty="0"/>
              <a:t>,</a:t>
            </a:r>
            <a:r>
              <a:rPr lang="tr-TR" dirty="0">
                <a:solidFill>
                  <a:srgbClr val="FF0000"/>
                </a:solidFill>
              </a:rPr>
              <a:t> akademisyenler</a:t>
            </a:r>
            <a:r>
              <a:rPr lang="tr-TR" dirty="0"/>
              <a:t>,</a:t>
            </a:r>
            <a:r>
              <a:rPr lang="tr-TR" dirty="0">
                <a:solidFill>
                  <a:srgbClr val="FF0000"/>
                </a:solidFill>
              </a:rPr>
              <a:t> araştırma merkezleri</a:t>
            </a:r>
            <a:r>
              <a:rPr lang="tr-TR" dirty="0"/>
              <a:t>, büyük sanayi kuruluşları, KOBİ’ler, Ar-Ge merkezleri, bilim insanları, sivil toplum kuruluşları, kamu kurum ve kuruluşları, belediyeler, </a:t>
            </a:r>
            <a:r>
              <a:rPr lang="tr-TR" dirty="0" err="1"/>
              <a:t>TGB’ler</a:t>
            </a:r>
            <a:r>
              <a:rPr lang="tr-TR" dirty="0"/>
              <a:t>, </a:t>
            </a:r>
            <a:r>
              <a:rPr lang="tr-TR" dirty="0" err="1"/>
              <a:t>TTO’lar</a:t>
            </a:r>
            <a:r>
              <a:rPr lang="tr-TR" dirty="0"/>
              <a:t>, kalkınma ajansları, teknoloji tabanlı girişimciler, uluslararası örgütler, ve bireysel araştırmacılar hibe başvurusunda bulunabiliyor. </a:t>
            </a:r>
          </a:p>
        </p:txBody>
      </p:sp>
      <p:pic>
        <p:nvPicPr>
          <p:cNvPr id="5" name="Resim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37"/>
            <a:ext cx="1801459" cy="874994"/>
          </a:xfrm>
          <a:prstGeom prst="rect">
            <a:avLst/>
          </a:prstGeom>
        </p:spPr>
      </p:pic>
      <p:pic>
        <p:nvPicPr>
          <p:cNvPr id="6" name="Resim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0390541" y="0"/>
            <a:ext cx="1801459" cy="874994"/>
          </a:xfrm>
          <a:prstGeom prst="rect">
            <a:avLst/>
          </a:prstGeom>
        </p:spPr>
      </p:pic>
      <p:pic>
        <p:nvPicPr>
          <p:cNvPr id="7" name="Resim 6"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08" y="4216390"/>
            <a:ext cx="9907383" cy="2476846"/>
          </a:xfrm>
          <a:prstGeom prst="rect">
            <a:avLst/>
          </a:prstGeom>
        </p:spPr>
      </p:pic>
    </p:spTree>
    <p:extLst>
      <p:ext uri="{BB962C8B-B14F-4D97-AF65-F5344CB8AC3E}">
        <p14:creationId xmlns:p14="http://schemas.microsoft.com/office/powerpoint/2010/main" val="3738461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854</TotalTime>
  <Words>1569</Words>
  <Application>Microsoft Office PowerPoint</Application>
  <PresentationFormat>Geniş ekran</PresentationFormat>
  <Paragraphs>288</Paragraphs>
  <Slides>35</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Calibri Light</vt:lpstr>
      <vt:lpstr>Times New Roman</vt:lpstr>
      <vt:lpstr>Office Teması</vt:lpstr>
      <vt:lpstr>PowerPoint Sunusu</vt:lpstr>
      <vt:lpstr>Proje Geliştirme ve Koordinasyon Birimi;</vt:lpstr>
      <vt:lpstr>Proje Geliştirme ve Koordinasyon Birimi Komisyonu</vt:lpstr>
      <vt:lpstr>PowerPoint Sunusu</vt:lpstr>
      <vt:lpstr>Avrupa Birliği Hibe Programları</vt:lpstr>
      <vt:lpstr>Avrupa Birliği Hibe Programları</vt:lpstr>
      <vt:lpstr>PowerPoint Sunusu</vt:lpstr>
      <vt:lpstr>HORIZON 2020 (UFUK 2020) nedir?</vt:lpstr>
      <vt:lpstr>HORIZON 2020’ye kimler başvurabilir?</vt:lpstr>
      <vt:lpstr>HORIZON 2020 hangi alanları kapsıyor?</vt:lpstr>
      <vt:lpstr>PowerPoint Sunusu</vt:lpstr>
      <vt:lpstr>PowerPoint Sunusu</vt:lpstr>
      <vt:lpstr>PowerPoint Sunusu</vt:lpstr>
      <vt:lpstr>PowerPoint Sunusu</vt:lpstr>
      <vt:lpstr>Erasmus+ Programı</vt:lpstr>
      <vt:lpstr> Erasmus+ Programı Hangi Alanları Destekliyor?</vt:lpstr>
      <vt:lpstr> Ana Eylem 1: Bireylerin Öğrenme Hareketliliği</vt:lpstr>
      <vt:lpstr>Yükseköğretim Öğrenci ve Personelinin Öğrenme Hareketliliği (Ana Eylem-1)</vt:lpstr>
      <vt:lpstr>Yükseköğretim Öğrenci ve Personelinin Öğrenme Hareketliliği (Ana Eylem-1)</vt:lpstr>
      <vt:lpstr>Yükseköğretim Öğrenci ve Personelinin Öğrenme Hareketliliği (Ana Eylem-1)</vt:lpstr>
      <vt:lpstr>Yükseköğretim Alanında Stratejik Ortaklıklar (Ana Eylem-2) </vt:lpstr>
      <vt:lpstr>PowerPoint Sunusu</vt:lpstr>
      <vt:lpstr>İmalat Sanayisine Yönelik Mesleki Eğitimin Geliştirilmesi Mali Destek Programı (MESLEK)</vt:lpstr>
      <vt:lpstr>PowerPoint Sunusu</vt:lpstr>
      <vt:lpstr>Bölge İçi Gelişmişlik Farklarının Azaltılması Mali Destek Programı (Sosyal Kalkınma) (BİG-S)</vt:lpstr>
      <vt:lpstr>PowerPoint Sunusu</vt:lpstr>
      <vt:lpstr>PowerPoint Sunusu</vt:lpstr>
      <vt:lpstr>Başvuru Tarihleri</vt:lpstr>
      <vt:lpstr>PowerPoint Sunusu</vt:lpstr>
      <vt:lpstr>Kimler Başvurabilir?</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132</cp:revision>
  <dcterms:created xsi:type="dcterms:W3CDTF">2019-03-17T09:53:46Z</dcterms:created>
  <dcterms:modified xsi:type="dcterms:W3CDTF">2019-03-26T10:23:35Z</dcterms:modified>
</cp:coreProperties>
</file>